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4"/>
  </p:notesMasterIdLst>
  <p:sldIdLst>
    <p:sldId id="282" r:id="rId5"/>
    <p:sldId id="322" r:id="rId6"/>
    <p:sldId id="314" r:id="rId7"/>
    <p:sldId id="335" r:id="rId8"/>
    <p:sldId id="323" r:id="rId9"/>
    <p:sldId id="325" r:id="rId10"/>
    <p:sldId id="324" r:id="rId11"/>
    <p:sldId id="326" r:id="rId12"/>
    <p:sldId id="327" r:id="rId13"/>
    <p:sldId id="329" r:id="rId14"/>
    <p:sldId id="328" r:id="rId15"/>
    <p:sldId id="331" r:id="rId16"/>
    <p:sldId id="340" r:id="rId17"/>
    <p:sldId id="341" r:id="rId18"/>
    <p:sldId id="342" r:id="rId19"/>
    <p:sldId id="338" r:id="rId20"/>
    <p:sldId id="343" r:id="rId21"/>
    <p:sldId id="339" r:id="rId22"/>
    <p:sldId id="33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co Heitink" initials="CH" lastIdx="5" clrIdx="0">
    <p:extLst>
      <p:ext uri="{19B8F6BF-5375-455C-9EA6-DF929625EA0E}">
        <p15:presenceInfo xmlns:p15="http://schemas.microsoft.com/office/powerpoint/2012/main" userId="S::C.Heitink@regioplus.nl::6d64fdb7-fa13-43f6-9b95-aed38cffcf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C7DE"/>
    <a:srgbClr val="3FE0F1"/>
    <a:srgbClr val="6600FF"/>
    <a:srgbClr val="E792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3F1C14-9625-4BA2-9BCA-FA9079316AA5}" v="7" dt="2023-01-20T08:45:28.9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Stijl, donker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9CF1AB2-1976-4502-BF36-3FF5EA218861}" styleName="Stijl, gemiddeld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Stijl, gemiddeld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Stijl, gemiddeld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68"/>
    <p:restoredTop sz="94830"/>
  </p:normalViewPr>
  <p:slideViewPr>
    <p:cSldViewPr snapToGrid="0">
      <p:cViewPr varScale="1">
        <p:scale>
          <a:sx n="107" d="100"/>
          <a:sy n="107" d="100"/>
        </p:scale>
        <p:origin x="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que van Steenis" userId="827a9a72ef911a22" providerId="LiveId" clId="{643F1C14-9625-4BA2-9BCA-FA9079316AA5}"/>
    <pc:docChg chg="undo custSel modSld">
      <pc:chgData name="Danique van Steenis" userId="827a9a72ef911a22" providerId="LiveId" clId="{643F1C14-9625-4BA2-9BCA-FA9079316AA5}" dt="2023-01-20T08:53:40.878" v="1494" actId="20577"/>
      <pc:docMkLst>
        <pc:docMk/>
      </pc:docMkLst>
      <pc:sldChg chg="modSp mod">
        <pc:chgData name="Danique van Steenis" userId="827a9a72ef911a22" providerId="LiveId" clId="{643F1C14-9625-4BA2-9BCA-FA9079316AA5}" dt="2023-01-20T08:30:44.538" v="66" actId="20577"/>
        <pc:sldMkLst>
          <pc:docMk/>
          <pc:sldMk cId="866742429" sldId="326"/>
        </pc:sldMkLst>
        <pc:spChg chg="mod">
          <ac:chgData name="Danique van Steenis" userId="827a9a72ef911a22" providerId="LiveId" clId="{643F1C14-9625-4BA2-9BCA-FA9079316AA5}" dt="2023-01-20T08:30:44.538" v="66" actId="20577"/>
          <ac:spMkLst>
            <pc:docMk/>
            <pc:sldMk cId="866742429" sldId="326"/>
            <ac:spMk id="3" creationId="{C98959C1-9013-B4EE-A9D4-23F01F13C54E}"/>
          </ac:spMkLst>
        </pc:spChg>
      </pc:sldChg>
      <pc:sldChg chg="modSp mod">
        <pc:chgData name="Danique van Steenis" userId="827a9a72ef911a22" providerId="LiveId" clId="{643F1C14-9625-4BA2-9BCA-FA9079316AA5}" dt="2023-01-20T08:53:40.878" v="1494" actId="20577"/>
        <pc:sldMkLst>
          <pc:docMk/>
          <pc:sldMk cId="766319414" sldId="338"/>
        </pc:sldMkLst>
        <pc:spChg chg="mod">
          <ac:chgData name="Danique van Steenis" userId="827a9a72ef911a22" providerId="LiveId" clId="{643F1C14-9625-4BA2-9BCA-FA9079316AA5}" dt="2023-01-20T08:53:40.878" v="1494" actId="20577"/>
          <ac:spMkLst>
            <pc:docMk/>
            <pc:sldMk cId="766319414" sldId="338"/>
            <ac:spMk id="3" creationId="{335E6835-0A74-C9A4-CFF3-7252B6E1FEFE}"/>
          </ac:spMkLst>
        </pc:spChg>
        <pc:spChg chg="mod">
          <ac:chgData name="Danique van Steenis" userId="827a9a72ef911a22" providerId="LiveId" clId="{643F1C14-9625-4BA2-9BCA-FA9079316AA5}" dt="2023-01-20T08:51:48.955" v="1221" actId="20577"/>
          <ac:spMkLst>
            <pc:docMk/>
            <pc:sldMk cId="766319414" sldId="338"/>
            <ac:spMk id="8" creationId="{1561B60B-B12A-4904-821C-9926FF825852}"/>
          </ac:spMkLst>
        </pc:spChg>
      </pc:sldChg>
      <pc:sldChg chg="addSp modSp mod">
        <pc:chgData name="Danique van Steenis" userId="827a9a72ef911a22" providerId="LiveId" clId="{643F1C14-9625-4BA2-9BCA-FA9079316AA5}" dt="2023-01-19T13:43:49.253" v="3"/>
        <pc:sldMkLst>
          <pc:docMk/>
          <pc:sldMk cId="1877422742" sldId="339"/>
        </pc:sldMkLst>
        <pc:spChg chg="mod">
          <ac:chgData name="Danique van Steenis" userId="827a9a72ef911a22" providerId="LiveId" clId="{643F1C14-9625-4BA2-9BCA-FA9079316AA5}" dt="2023-01-19T13:43:21.093" v="1" actId="1076"/>
          <ac:spMkLst>
            <pc:docMk/>
            <pc:sldMk cId="1877422742" sldId="339"/>
            <ac:spMk id="4" creationId="{C12E15B1-324A-4974-B933-F86708605F3A}"/>
          </ac:spMkLst>
        </pc:spChg>
        <pc:spChg chg="add mod">
          <ac:chgData name="Danique van Steenis" userId="827a9a72ef911a22" providerId="LiveId" clId="{643F1C14-9625-4BA2-9BCA-FA9079316AA5}" dt="2023-01-19T13:43:49.253" v="3"/>
          <ac:spMkLst>
            <pc:docMk/>
            <pc:sldMk cId="1877422742" sldId="339"/>
            <ac:spMk id="8" creationId="{8F16DFB5-B395-A52D-97AB-D64A3FCCB163}"/>
          </ac:spMkLst>
        </pc:spChg>
        <pc:picChg chg="mod">
          <ac:chgData name="Danique van Steenis" userId="827a9a72ef911a22" providerId="LiveId" clId="{643F1C14-9625-4BA2-9BCA-FA9079316AA5}" dt="2023-01-19T13:43:20.117" v="0" actId="1076"/>
          <ac:picMkLst>
            <pc:docMk/>
            <pc:sldMk cId="1877422742" sldId="339"/>
            <ac:picMk id="1026" creationId="{00000000-0000-0000-0000-000000000000}"/>
          </ac:picMkLst>
        </pc:picChg>
      </pc:sldChg>
      <pc:sldChg chg="addSp delSp modSp mod">
        <pc:chgData name="Danique van Steenis" userId="827a9a72ef911a22" providerId="LiveId" clId="{643F1C14-9625-4BA2-9BCA-FA9079316AA5}" dt="2023-01-20T08:49:44.691" v="1218" actId="20577"/>
        <pc:sldMkLst>
          <pc:docMk/>
          <pc:sldMk cId="459715609" sldId="340"/>
        </pc:sldMkLst>
        <pc:spChg chg="mod">
          <ac:chgData name="Danique van Steenis" userId="827a9a72ef911a22" providerId="LiveId" clId="{643F1C14-9625-4BA2-9BCA-FA9079316AA5}" dt="2023-01-20T08:49:44.691" v="1218" actId="20577"/>
          <ac:spMkLst>
            <pc:docMk/>
            <pc:sldMk cId="459715609" sldId="340"/>
            <ac:spMk id="10" creationId="{00000000-0000-0000-0000-000000000000}"/>
          </ac:spMkLst>
        </pc:spChg>
        <pc:picChg chg="add del">
          <ac:chgData name="Danique van Steenis" userId="827a9a72ef911a22" providerId="LiveId" clId="{643F1C14-9625-4BA2-9BCA-FA9079316AA5}" dt="2023-01-20T08:33:56.151" v="115" actId="22"/>
          <ac:picMkLst>
            <pc:docMk/>
            <pc:sldMk cId="459715609" sldId="340"/>
            <ac:picMk id="7" creationId="{DC339857-A955-E845-8D92-B610ED9BD18A}"/>
          </ac:picMkLst>
        </pc:picChg>
      </pc:sldChg>
      <pc:sldChg chg="addSp delSp modSp mod">
        <pc:chgData name="Danique van Steenis" userId="827a9a72ef911a22" providerId="LiveId" clId="{643F1C14-9625-4BA2-9BCA-FA9079316AA5}" dt="2023-01-20T08:40:44.706" v="614" actId="20577"/>
        <pc:sldMkLst>
          <pc:docMk/>
          <pc:sldMk cId="2858400540" sldId="341"/>
        </pc:sldMkLst>
        <pc:spChg chg="add del mod">
          <ac:chgData name="Danique van Steenis" userId="827a9a72ef911a22" providerId="LiveId" clId="{643F1C14-9625-4BA2-9BCA-FA9079316AA5}" dt="2023-01-20T08:37:26.129" v="168"/>
          <ac:spMkLst>
            <pc:docMk/>
            <pc:sldMk cId="2858400540" sldId="341"/>
            <ac:spMk id="3" creationId="{322E513B-8651-A31C-0157-12BF71A75641}"/>
          </ac:spMkLst>
        </pc:spChg>
        <pc:spChg chg="mod">
          <ac:chgData name="Danique van Steenis" userId="827a9a72ef911a22" providerId="LiveId" clId="{643F1C14-9625-4BA2-9BCA-FA9079316AA5}" dt="2023-01-20T08:37:46.059" v="172"/>
          <ac:spMkLst>
            <pc:docMk/>
            <pc:sldMk cId="2858400540" sldId="341"/>
            <ac:spMk id="4" creationId="{E6560EB5-FD80-4E2C-A518-74C01C5EA4B4}"/>
          </ac:spMkLst>
        </pc:spChg>
        <pc:spChg chg="add mod">
          <ac:chgData name="Danique van Steenis" userId="827a9a72ef911a22" providerId="LiveId" clId="{643F1C14-9625-4BA2-9BCA-FA9079316AA5}" dt="2023-01-20T08:40:44.706" v="614" actId="20577"/>
          <ac:spMkLst>
            <pc:docMk/>
            <pc:sldMk cId="2858400540" sldId="341"/>
            <ac:spMk id="5" creationId="{4DCFFA33-797E-9577-2580-E86A78768715}"/>
          </ac:spMkLst>
        </pc:spChg>
      </pc:sldChg>
      <pc:sldChg chg="addSp modSp mod">
        <pc:chgData name="Danique van Steenis" userId="827a9a72ef911a22" providerId="LiveId" clId="{643F1C14-9625-4BA2-9BCA-FA9079316AA5}" dt="2023-01-20T08:46:32.038" v="1075" actId="20577"/>
        <pc:sldMkLst>
          <pc:docMk/>
          <pc:sldMk cId="2416467821" sldId="342"/>
        </pc:sldMkLst>
        <pc:spChg chg="mod">
          <ac:chgData name="Danique van Steenis" userId="827a9a72ef911a22" providerId="LiveId" clId="{643F1C14-9625-4BA2-9BCA-FA9079316AA5}" dt="2023-01-19T13:47:36.937" v="5" actId="1076"/>
          <ac:spMkLst>
            <pc:docMk/>
            <pc:sldMk cId="2416467821" sldId="342"/>
            <ac:spMk id="4" creationId="{C12E15B1-324A-4974-B933-F86708605F3A}"/>
          </ac:spMkLst>
        </pc:spChg>
        <pc:graphicFrameChg chg="add mod modGraphic">
          <ac:chgData name="Danique van Steenis" userId="827a9a72ef911a22" providerId="LiveId" clId="{643F1C14-9625-4BA2-9BCA-FA9079316AA5}" dt="2023-01-20T08:46:32.038" v="1075" actId="20577"/>
          <ac:graphicFrameMkLst>
            <pc:docMk/>
            <pc:sldMk cId="2416467821" sldId="342"/>
            <ac:graphicFrameMk id="5" creationId="{46863B09-90BE-14E2-66C2-4D76135A3D4E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6B279D-64EC-AF49-A140-34A1631C59A6}" type="datetimeFigureOut">
              <a:rPr lang="nl-NL" smtClean="0"/>
              <a:t>20-1-2023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D1FC4-9930-0646-AB4D-EF7124FE6C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732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D1FC4-9930-0646-AB4D-EF7124FE6C6A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9946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1FC4-9930-0646-AB4D-EF7124FE6C6A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1452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1FC4-9930-0646-AB4D-EF7124FE6C6A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5307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D1FC4-9930-0646-AB4D-EF7124FE6C6A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9933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1FC4-9930-0646-AB4D-EF7124FE6C6A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0783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D1FC4-9930-0646-AB4D-EF7124FE6C6A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2325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1FC4-9930-0646-AB4D-EF7124FE6C6A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716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D1FC4-9930-0646-AB4D-EF7124FE6C6A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8106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D1FC4-9930-0646-AB4D-EF7124FE6C6A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8215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D1FC4-9930-0646-AB4D-EF7124FE6C6A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9009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D1FC4-9930-0646-AB4D-EF7124FE6C6A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8380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D1FC4-9930-0646-AB4D-EF7124FE6C6A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7462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59CA5-4D9B-480B-87C2-796F54650906}" type="datetimeFigureOut">
              <a:rPr lang="nl-NL" smtClean="0"/>
              <a:t>20-1-2023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69A8-D86B-4172-893A-42F5E25047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5815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59CA5-4D9B-480B-87C2-796F54650906}" type="datetimeFigureOut">
              <a:rPr lang="nl-NL" smtClean="0"/>
              <a:t>20-1-2023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69A8-D86B-4172-893A-42F5E25047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3552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59CA5-4D9B-480B-87C2-796F54650906}" type="datetimeFigureOut">
              <a:rPr lang="nl-NL" smtClean="0"/>
              <a:t>20-1-2023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69A8-D86B-4172-893A-42F5E25047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2454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59CA5-4D9B-480B-87C2-796F54650906}" type="datetimeFigureOut">
              <a:rPr lang="nl-NL" smtClean="0"/>
              <a:t>20-1-2023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69A8-D86B-4172-893A-42F5E25047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537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59CA5-4D9B-480B-87C2-796F54650906}" type="datetimeFigureOut">
              <a:rPr lang="nl-NL" smtClean="0"/>
              <a:t>20-1-2023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69A8-D86B-4172-893A-42F5E25047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1189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59CA5-4D9B-480B-87C2-796F54650906}" type="datetimeFigureOut">
              <a:rPr lang="nl-NL" smtClean="0"/>
              <a:t>20-1-2023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69A8-D86B-4172-893A-42F5E25047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8119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59CA5-4D9B-480B-87C2-796F54650906}" type="datetimeFigureOut">
              <a:rPr lang="nl-NL" smtClean="0"/>
              <a:t>20-1-2023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69A8-D86B-4172-893A-42F5E25047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0055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59CA5-4D9B-480B-87C2-796F54650906}" type="datetimeFigureOut">
              <a:rPr lang="nl-NL" smtClean="0"/>
              <a:t>20-1-2023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69A8-D86B-4172-893A-42F5E25047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6156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59CA5-4D9B-480B-87C2-796F54650906}" type="datetimeFigureOut">
              <a:rPr lang="nl-NL" smtClean="0"/>
              <a:t>20-1-2023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69A8-D86B-4172-893A-42F5E25047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0525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59CA5-4D9B-480B-87C2-796F54650906}" type="datetimeFigureOut">
              <a:rPr lang="nl-NL" smtClean="0"/>
              <a:t>20-1-2023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69A8-D86B-4172-893A-42F5E25047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1237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59CA5-4D9B-480B-87C2-796F54650906}" type="datetimeFigureOut">
              <a:rPr lang="nl-NL" smtClean="0"/>
              <a:t>20-1-2023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69A8-D86B-4172-893A-42F5E25047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7024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59CA5-4D9B-480B-87C2-796F54650906}" type="datetimeFigureOut">
              <a:rPr lang="nl-NL" smtClean="0"/>
              <a:t>20-1-2023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169A8-D86B-4172-893A-42F5E25047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3318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gpeereboom@utrechtzorg.net" TargetMode="External"/><Relationship Id="rId5" Type="http://schemas.openxmlformats.org/officeDocument/2006/relationships/hyperlink" Target="mailto:dvsteenis@utrechtzorg.net" TargetMode="Externa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8FAC19-B805-4B40-B207-FE677EB10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E6560EB5-FD80-4E2C-A518-74C01C5EA4B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886805" h="9223375">
                <a:moveTo>
                  <a:pt x="0" y="0"/>
                </a:moveTo>
                <a:lnTo>
                  <a:pt x="18886380" y="0"/>
                </a:lnTo>
                <a:lnTo>
                  <a:pt x="18886380" y="9222832"/>
                </a:lnTo>
                <a:lnTo>
                  <a:pt x="0" y="9222832"/>
                </a:lnTo>
                <a:lnTo>
                  <a:pt x="0" y="0"/>
                </a:lnTo>
                <a:close/>
              </a:path>
            </a:pathLst>
          </a:custGeom>
          <a:solidFill>
            <a:srgbClr val="E79295"/>
          </a:solidFill>
        </p:spPr>
        <p:txBody>
          <a:bodyPr wrap="square" lIns="0" tIns="0" rIns="0" bIns="0" rtlCol="0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561B60B-B12A-4904-821C-9926FF825852}"/>
              </a:ext>
            </a:extLst>
          </p:cNvPr>
          <p:cNvSpPr txBox="1"/>
          <p:nvPr/>
        </p:nvSpPr>
        <p:spPr>
          <a:xfrm>
            <a:off x="5162245" y="952956"/>
            <a:ext cx="8503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</a:rPr>
              <a:t>Welkom!</a:t>
            </a:r>
          </a:p>
        </p:txBody>
      </p:sp>
      <p:pic>
        <p:nvPicPr>
          <p:cNvPr id="10" name="Tijdelijke aanduiding voor inhoud 9" descr="Afbeelding met tekst&#10;&#10;Automatisch gegenereerde beschrijving">
            <a:extLst>
              <a:ext uri="{FF2B5EF4-FFF2-40B4-BE49-F238E27FC236}">
                <a16:creationId xmlns:a16="http://schemas.microsoft.com/office/drawing/2014/main" id="{92E92307-A100-C382-AB7B-AEC5B174A9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91" y="340870"/>
            <a:ext cx="2805666" cy="801619"/>
          </a:xfrm>
        </p:spPr>
      </p:pic>
      <p:pic>
        <p:nvPicPr>
          <p:cNvPr id="12" name="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9F9BC61C-AE80-4608-B044-2DCBED3D97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928"/>
          <a:stretch/>
        </p:blipFill>
        <p:spPr>
          <a:xfrm>
            <a:off x="3809435" y="1690688"/>
            <a:ext cx="4573129" cy="448491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13" y="1311339"/>
            <a:ext cx="3509456" cy="106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71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8FAC19-B805-4B40-B207-FE677EB10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E6560EB5-FD80-4E2C-A518-74C01C5EA4B4}"/>
              </a:ext>
            </a:extLst>
          </p:cNvPr>
          <p:cNvSpPr/>
          <p:nvPr/>
        </p:nvSpPr>
        <p:spPr>
          <a:xfrm>
            <a:off x="0" y="3596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886805" h="9223375">
                <a:moveTo>
                  <a:pt x="0" y="0"/>
                </a:moveTo>
                <a:lnTo>
                  <a:pt x="18886380" y="0"/>
                </a:lnTo>
                <a:lnTo>
                  <a:pt x="18886380" y="9222832"/>
                </a:lnTo>
                <a:lnTo>
                  <a:pt x="0" y="9222832"/>
                </a:lnTo>
                <a:lnTo>
                  <a:pt x="0" y="0"/>
                </a:lnTo>
                <a:close/>
              </a:path>
            </a:pathLst>
          </a:custGeom>
          <a:solidFill>
            <a:srgbClr val="E79295"/>
          </a:solidFill>
        </p:spPr>
        <p:txBody>
          <a:bodyPr wrap="square" lIns="0" tIns="0" rIns="0" bIns="0" rtlCol="0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561B60B-B12A-4904-821C-9926FF825852}"/>
              </a:ext>
            </a:extLst>
          </p:cNvPr>
          <p:cNvSpPr txBox="1"/>
          <p:nvPr/>
        </p:nvSpPr>
        <p:spPr>
          <a:xfrm>
            <a:off x="3336878" y="434603"/>
            <a:ext cx="8503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</a:rPr>
              <a:t>3. Ondersteuningsperiodes (I) </a:t>
            </a:r>
          </a:p>
        </p:txBody>
      </p:sp>
      <p:pic>
        <p:nvPicPr>
          <p:cNvPr id="10" name="Tijdelijke aanduiding voor inhoud 9" descr="Afbeelding met tekst&#10;&#10;Automatisch gegenereerde beschrijving">
            <a:extLst>
              <a:ext uri="{FF2B5EF4-FFF2-40B4-BE49-F238E27FC236}">
                <a16:creationId xmlns:a16="http://schemas.microsoft.com/office/drawing/2014/main" id="{92E92307-A100-C382-AB7B-AEC5B174A9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91" y="340870"/>
            <a:ext cx="2805666" cy="801619"/>
          </a:xfr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35E6835-0A74-C9A4-CFF3-7252B6E1FEFE}"/>
              </a:ext>
            </a:extLst>
          </p:cNvPr>
          <p:cNvSpPr txBox="1"/>
          <p:nvPr/>
        </p:nvSpPr>
        <p:spPr>
          <a:xfrm>
            <a:off x="638827" y="1954059"/>
            <a:ext cx="76283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In een Ondersteuningsperiode is er </a:t>
            </a:r>
            <a:r>
              <a:rPr lang="nl-NL" sz="2600" b="1" dirty="0">
                <a:solidFill>
                  <a:schemeClr val="bg1"/>
                </a:solidFill>
              </a:rPr>
              <a:t>extra aandacht </a:t>
            </a:r>
            <a:r>
              <a:rPr lang="nl-NL" sz="2400" dirty="0">
                <a:solidFill>
                  <a:schemeClr val="bg1"/>
                </a:solidFill>
              </a:rPr>
              <a:t>voor de campagne. We stimuleren daarom organisaties en regio’s om hun activiteiten rondom deze periodes te organiseren. </a:t>
            </a:r>
            <a:endParaRPr lang="nl-NL" sz="2400" dirty="0" smtClean="0">
              <a:solidFill>
                <a:schemeClr val="bg1"/>
              </a:solidFill>
            </a:endParaRPr>
          </a:p>
          <a:p>
            <a:endParaRPr lang="nl-NL" sz="2400" dirty="0">
              <a:solidFill>
                <a:schemeClr val="bg1"/>
              </a:solidFill>
            </a:endParaRPr>
          </a:p>
          <a:p>
            <a:r>
              <a:rPr lang="nl-NL" sz="2400" dirty="0" smtClean="0">
                <a:solidFill>
                  <a:schemeClr val="bg1"/>
                </a:solidFill>
              </a:rPr>
              <a:t>Rondom </a:t>
            </a:r>
            <a:r>
              <a:rPr lang="nl-NL" sz="2400" dirty="0">
                <a:solidFill>
                  <a:schemeClr val="bg1"/>
                </a:solidFill>
              </a:rPr>
              <a:t>de Ondersteuningsperiode wordt de </a:t>
            </a:r>
            <a:r>
              <a:rPr lang="nl-NL" sz="2600" b="1" dirty="0">
                <a:solidFill>
                  <a:schemeClr val="bg1"/>
                </a:solidFill>
              </a:rPr>
              <a:t>online campagne</a:t>
            </a:r>
            <a:r>
              <a:rPr lang="nl-NL" sz="2400" dirty="0">
                <a:solidFill>
                  <a:schemeClr val="bg1"/>
                </a:solidFill>
              </a:rPr>
              <a:t> met marketing budget ingezet.</a:t>
            </a:r>
            <a:endParaRPr lang="nl-NL" sz="24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Calibri Light" panose="020F0302020204030204" pitchFamily="34" charset="0"/>
              <a:buChar char="-"/>
            </a:pPr>
            <a:endParaRPr lang="nl-NL" sz="2400" dirty="0">
              <a:solidFill>
                <a:schemeClr val="bg1"/>
              </a:solidFill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Calibri Light" panose="020F0302020204030204" pitchFamily="34" charset="0"/>
              <a:buChar char="-"/>
            </a:pPr>
            <a:r>
              <a:rPr lang="nl-NL" sz="2400" u="sng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Maart 2023 </a:t>
            </a:r>
            <a:r>
              <a:rPr lang="nl-NL" sz="24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 </a:t>
            </a:r>
            <a:r>
              <a:rPr lang="nl-NL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| </a:t>
            </a:r>
            <a:r>
              <a:rPr lang="nl-NL" sz="2400" dirty="0" smtClean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piekweek </a:t>
            </a:r>
            <a:r>
              <a:rPr lang="nl-NL" sz="24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13 t/m 18 </a:t>
            </a:r>
            <a:r>
              <a:rPr lang="nl-NL" sz="2400" dirty="0" smtClean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maart</a:t>
            </a:r>
            <a:endParaRPr lang="nl-NL" sz="24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Calibri Light" panose="020F0302020204030204" pitchFamily="34" charset="0"/>
              <a:buChar char="-"/>
            </a:pPr>
            <a:r>
              <a:rPr lang="nl-NL" sz="2400" u="sng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Juni 2023 </a:t>
            </a:r>
            <a:r>
              <a:rPr lang="nl-NL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| </a:t>
            </a:r>
            <a:r>
              <a:rPr lang="nl-NL" sz="2400" dirty="0" smtClean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piekweek </a:t>
            </a:r>
            <a:r>
              <a:rPr lang="nl-NL" sz="24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12 t/m 17 </a:t>
            </a:r>
            <a:r>
              <a:rPr lang="nl-NL" sz="2400" dirty="0" smtClean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juni</a:t>
            </a:r>
            <a:endParaRPr lang="nl-NL" sz="24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Calibri Light" panose="020F0302020204030204" pitchFamily="34" charset="0"/>
              <a:buChar char="-"/>
            </a:pPr>
            <a:r>
              <a:rPr lang="nl-NL" sz="2400" u="sng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Oktober 2023 </a:t>
            </a:r>
            <a:r>
              <a:rPr lang="nl-NL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| </a:t>
            </a:r>
            <a:r>
              <a:rPr lang="nl-NL" sz="2400" dirty="0" smtClean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piekweek </a:t>
            </a:r>
            <a:r>
              <a:rPr lang="nl-NL" sz="24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16 t/m 21 </a:t>
            </a:r>
            <a:r>
              <a:rPr lang="nl-NL" sz="2400" dirty="0" smtClean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oktober</a:t>
            </a:r>
            <a:endParaRPr lang="nl-NL" sz="24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Calibri Light" panose="020F0302020204030204" pitchFamily="34" charset="0"/>
              <a:buChar char="-"/>
            </a:pPr>
            <a:r>
              <a:rPr lang="nl-NL" sz="2400" u="sng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Februari 2024 </a:t>
            </a:r>
          </a:p>
        </p:txBody>
      </p:sp>
      <p:pic>
        <p:nvPicPr>
          <p:cNvPr id="6" name="Picture 2" descr="Afbeelding met tekst, persoon, menigte&#10;&#10;Automatisch gegenereerde beschrijving">
            <a:extLst>
              <a:ext uri="{FF2B5EF4-FFF2-40B4-BE49-F238E27FC236}">
                <a16:creationId xmlns:a16="http://schemas.microsoft.com/office/drawing/2014/main" id="{75EE3223-7019-78D1-770A-FB871FB7D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5445" r="15445"/>
          <a:stretch/>
        </p:blipFill>
        <p:spPr bwMode="auto"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097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A3DD78-CDB0-4C46-AC8E-AC59ECAA7B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BD6D9F0-597D-4754-BE18-8B2FB80274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12E15B1-324A-4974-B933-F86708605F3A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9441795" h="10486390">
                <a:moveTo>
                  <a:pt x="0" y="0"/>
                </a:moveTo>
                <a:lnTo>
                  <a:pt x="19441234" y="0"/>
                </a:lnTo>
                <a:lnTo>
                  <a:pt x="19441234" y="10486274"/>
                </a:lnTo>
                <a:lnTo>
                  <a:pt x="0" y="10486274"/>
                </a:lnTo>
                <a:lnTo>
                  <a:pt x="0" y="0"/>
                </a:lnTo>
                <a:close/>
              </a:path>
            </a:pathLst>
          </a:custGeom>
          <a:solidFill>
            <a:srgbClr val="6FC2D8"/>
          </a:solidFill>
        </p:spPr>
        <p:txBody>
          <a:bodyPr wrap="square" lIns="0" tIns="0" rIns="0" bIns="0" rtlCol="0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400" dirty="0">
              <a:solidFill>
                <a:schemeClr val="bg1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7BD98D2-5F04-4987-89D7-6C17142C988B}"/>
              </a:ext>
            </a:extLst>
          </p:cNvPr>
          <p:cNvSpPr txBox="1"/>
          <p:nvPr/>
        </p:nvSpPr>
        <p:spPr>
          <a:xfrm>
            <a:off x="3869668" y="322402"/>
            <a:ext cx="7463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</a:rPr>
              <a:t>3. Ondersteuningsperiodes (II)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957EB4E-27E8-6CDF-F206-AA3E1B6AF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99" y="322402"/>
            <a:ext cx="2799860" cy="79996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B2B98B7-EEFC-7E83-057D-9EFC4BE8CCAC}"/>
              </a:ext>
            </a:extLst>
          </p:cNvPr>
          <p:cNvSpPr txBox="1"/>
          <p:nvPr/>
        </p:nvSpPr>
        <p:spPr>
          <a:xfrm>
            <a:off x="381684" y="1782395"/>
            <a:ext cx="765873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Ondersteuningsperiode in </a:t>
            </a:r>
            <a:r>
              <a:rPr lang="nl-NL" sz="2600" b="1" dirty="0">
                <a:solidFill>
                  <a:schemeClr val="bg1"/>
                </a:solidFill>
              </a:rPr>
              <a:t>maart 2023</a:t>
            </a:r>
            <a:r>
              <a:rPr lang="nl-NL" sz="2400" dirty="0">
                <a:solidFill>
                  <a:schemeClr val="bg1"/>
                </a:solidFill>
              </a:rPr>
              <a:t>:</a:t>
            </a:r>
          </a:p>
          <a:p>
            <a:endParaRPr lang="nl-NL" sz="24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nl-NL" sz="2600" b="1" dirty="0">
                <a:solidFill>
                  <a:schemeClr val="bg1"/>
                </a:solidFill>
              </a:rPr>
              <a:t>2 </a:t>
            </a:r>
            <a:r>
              <a:rPr lang="nl-NL" sz="2600" b="1" dirty="0" err="1">
                <a:solidFill>
                  <a:schemeClr val="bg1"/>
                </a:solidFill>
              </a:rPr>
              <a:t>webinars</a:t>
            </a:r>
            <a:r>
              <a:rPr lang="nl-NL" sz="2400" dirty="0">
                <a:solidFill>
                  <a:schemeClr val="bg1"/>
                </a:solidFill>
              </a:rPr>
              <a:t>:</a:t>
            </a:r>
          </a:p>
          <a:p>
            <a:r>
              <a:rPr lang="nl-NL" sz="2400" dirty="0">
                <a:solidFill>
                  <a:schemeClr val="bg1"/>
                </a:solidFill>
              </a:rPr>
              <a:t>		</a:t>
            </a:r>
            <a:r>
              <a:rPr lang="nl-NL" sz="2400" i="1" dirty="0">
                <a:solidFill>
                  <a:schemeClr val="bg1"/>
                </a:solidFill>
              </a:rPr>
              <a:t>Ik wil de zorg in, waar begin ik? </a:t>
            </a:r>
            <a:r>
              <a:rPr lang="nl-NL" sz="2400" dirty="0">
                <a:solidFill>
                  <a:schemeClr val="bg1"/>
                </a:solidFill>
                <a:sym typeface="Wingdings" pitchFamily="2" charset="2"/>
              </a:rPr>
              <a:t> Zij-instromers</a:t>
            </a:r>
          </a:p>
          <a:p>
            <a:r>
              <a:rPr lang="nl-NL" sz="2400" dirty="0">
                <a:solidFill>
                  <a:schemeClr val="bg1"/>
                </a:solidFill>
                <a:sym typeface="Wingdings" pitchFamily="2" charset="2"/>
              </a:rPr>
              <a:t>		</a:t>
            </a:r>
            <a:r>
              <a:rPr lang="nl-NL" sz="2400" i="1" dirty="0">
                <a:solidFill>
                  <a:schemeClr val="bg1"/>
                </a:solidFill>
                <a:sym typeface="Wingdings" pitchFamily="2" charset="2"/>
              </a:rPr>
              <a:t>Ik wil de zorg weer in, waar begin ik</a:t>
            </a:r>
            <a:r>
              <a:rPr lang="nl-NL" sz="2400" dirty="0">
                <a:solidFill>
                  <a:schemeClr val="bg1"/>
                </a:solidFill>
                <a:sym typeface="Wingdings" pitchFamily="2" charset="2"/>
              </a:rPr>
              <a:t>?  herintreders</a:t>
            </a:r>
            <a:endParaRPr lang="nl-NL" sz="24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nl-NL" sz="2400" dirty="0">
                <a:solidFill>
                  <a:schemeClr val="bg1"/>
                </a:solidFill>
              </a:rPr>
              <a:t>1 live Oriëntatie workshop door Sterk in je Werk coaches</a:t>
            </a:r>
          </a:p>
          <a:p>
            <a:pPr marL="285750" indent="-285750">
              <a:buFontTx/>
              <a:buChar char="-"/>
            </a:pPr>
            <a:r>
              <a:rPr lang="nl-NL" sz="2400" dirty="0">
                <a:solidFill>
                  <a:schemeClr val="bg1"/>
                </a:solidFill>
              </a:rPr>
              <a:t>1 live Sterk in je Werk vragenuurtje</a:t>
            </a:r>
          </a:p>
          <a:p>
            <a:pPr marL="285750" indent="-285750">
              <a:buFontTx/>
              <a:buChar char="-"/>
            </a:pPr>
            <a:endParaRPr lang="nl-NL" sz="2400" dirty="0">
              <a:solidFill>
                <a:schemeClr val="bg1"/>
              </a:solidFill>
            </a:endParaRPr>
          </a:p>
          <a:p>
            <a:r>
              <a:rPr lang="nl-NL" sz="2400" dirty="0">
                <a:solidFill>
                  <a:schemeClr val="bg1"/>
                </a:solidFill>
              </a:rPr>
              <a:t>In de </a:t>
            </a:r>
            <a:r>
              <a:rPr lang="nl-NL" sz="2400" dirty="0" smtClean="0">
                <a:solidFill>
                  <a:schemeClr val="bg1"/>
                </a:solidFill>
              </a:rPr>
              <a:t>toekomst </a:t>
            </a:r>
            <a:r>
              <a:rPr lang="nl-NL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nl-NL" sz="2600" b="1" dirty="0" smtClean="0">
                <a:solidFill>
                  <a:schemeClr val="bg1"/>
                </a:solidFill>
              </a:rPr>
              <a:t>podcasts.  </a:t>
            </a:r>
            <a:endParaRPr lang="nl-NL" sz="2600" b="1" dirty="0">
              <a:solidFill>
                <a:schemeClr val="bg1"/>
              </a:solidFill>
            </a:endParaRPr>
          </a:p>
          <a:p>
            <a:endParaRPr lang="nl-NL" sz="2400" dirty="0">
              <a:solidFill>
                <a:schemeClr val="bg1"/>
              </a:solidFill>
            </a:endParaRPr>
          </a:p>
          <a:p>
            <a:r>
              <a:rPr lang="nl-NL" sz="2400" dirty="0">
                <a:solidFill>
                  <a:schemeClr val="bg1"/>
                </a:solidFill>
              </a:rPr>
              <a:t>Wie wil meewerken aan de landelijke </a:t>
            </a:r>
            <a:r>
              <a:rPr lang="nl-NL" sz="2400" dirty="0" err="1" smtClean="0">
                <a:solidFill>
                  <a:schemeClr val="bg1"/>
                </a:solidFill>
              </a:rPr>
              <a:t>webinars</a:t>
            </a:r>
            <a:r>
              <a:rPr lang="nl-NL" sz="2400" dirty="0" smtClean="0">
                <a:solidFill>
                  <a:schemeClr val="bg1"/>
                </a:solidFill>
              </a:rPr>
              <a:t> ? </a:t>
            </a:r>
            <a:r>
              <a:rPr lang="nl-NL" sz="2400" dirty="0">
                <a:solidFill>
                  <a:schemeClr val="bg1"/>
                </a:solidFill>
              </a:rPr>
              <a:t>/ </a:t>
            </a:r>
          </a:p>
          <a:p>
            <a:r>
              <a:rPr lang="nl-NL" sz="2400" dirty="0">
                <a:solidFill>
                  <a:schemeClr val="bg1"/>
                </a:solidFill>
              </a:rPr>
              <a:t>W</a:t>
            </a:r>
            <a:r>
              <a:rPr lang="nl-NL" sz="2400" dirty="0" smtClean="0">
                <a:solidFill>
                  <a:schemeClr val="bg1"/>
                </a:solidFill>
              </a:rPr>
              <a:t>ie </a:t>
            </a:r>
            <a:r>
              <a:rPr lang="nl-NL" sz="2400" dirty="0">
                <a:solidFill>
                  <a:schemeClr val="bg1"/>
                </a:solidFill>
              </a:rPr>
              <a:t>kent er herintreders / zij-instromers die willen </a:t>
            </a:r>
            <a:r>
              <a:rPr lang="nl-NL" sz="2400" dirty="0" smtClean="0">
                <a:solidFill>
                  <a:schemeClr val="bg1"/>
                </a:solidFill>
              </a:rPr>
              <a:t>meewerken?  Opnames starten 1 </a:t>
            </a:r>
            <a:r>
              <a:rPr lang="nl-NL" sz="2400" dirty="0">
                <a:solidFill>
                  <a:schemeClr val="bg1"/>
                </a:solidFill>
              </a:rPr>
              <a:t>maart starten </a:t>
            </a:r>
            <a:r>
              <a:rPr lang="nl-NL" sz="2400" dirty="0" smtClean="0">
                <a:solidFill>
                  <a:schemeClr val="bg1"/>
                </a:solidFill>
              </a:rPr>
              <a:t>in </a:t>
            </a:r>
            <a:r>
              <a:rPr lang="nl-NL" sz="2400" dirty="0">
                <a:solidFill>
                  <a:schemeClr val="bg1"/>
                </a:solidFill>
              </a:rPr>
              <a:t>Utrecht</a:t>
            </a:r>
          </a:p>
          <a:p>
            <a:pPr marL="285750" indent="-285750">
              <a:buFontTx/>
              <a:buChar char="-"/>
            </a:pPr>
            <a:endParaRPr lang="nl-NL" sz="20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nl-NL" sz="2000" dirty="0">
              <a:solidFill>
                <a:schemeClr val="bg1"/>
              </a:solidFill>
            </a:endParaRPr>
          </a:p>
        </p:txBody>
      </p:sp>
      <p:pic>
        <p:nvPicPr>
          <p:cNvPr id="8" name="Picture 2" descr="Afbeelding met persoon, binnen, mensen&#10;&#10;Automatisch gegenereerde beschrijving">
            <a:extLst>
              <a:ext uri="{FF2B5EF4-FFF2-40B4-BE49-F238E27FC236}">
                <a16:creationId xmlns:a16="http://schemas.microsoft.com/office/drawing/2014/main" id="{85748378-D9C9-BD64-C16D-299B165465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5445" r="15445"/>
          <a:stretch/>
        </p:blipFill>
        <p:spPr bwMode="auto"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201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A3DD78-CDB0-4C46-AC8E-AC59ECAA7B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BD6D9F0-597D-4754-BE18-8B2FB80274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12E15B1-324A-4974-B933-F86708605F3A}"/>
              </a:ext>
            </a:extLst>
          </p:cNvPr>
          <p:cNvSpPr/>
          <p:nvPr/>
        </p:nvSpPr>
        <p:spPr>
          <a:xfrm>
            <a:off x="0" y="14496"/>
            <a:ext cx="12376766" cy="6829007"/>
          </a:xfrm>
          <a:custGeom>
            <a:avLst/>
            <a:gdLst/>
            <a:ahLst/>
            <a:cxnLst/>
            <a:rect l="l" t="t" r="r" b="b"/>
            <a:pathLst>
              <a:path w="19441795" h="10486390">
                <a:moveTo>
                  <a:pt x="0" y="0"/>
                </a:moveTo>
                <a:lnTo>
                  <a:pt x="19441234" y="0"/>
                </a:lnTo>
                <a:lnTo>
                  <a:pt x="19441234" y="10486274"/>
                </a:lnTo>
                <a:lnTo>
                  <a:pt x="0" y="10486274"/>
                </a:lnTo>
                <a:lnTo>
                  <a:pt x="0" y="0"/>
                </a:lnTo>
                <a:close/>
              </a:path>
            </a:pathLst>
          </a:custGeom>
          <a:solidFill>
            <a:srgbClr val="6FC2D8"/>
          </a:solidFill>
        </p:spPr>
        <p:txBody>
          <a:bodyPr wrap="square" lIns="0" tIns="0" rIns="0" bIns="0" rtlCol="0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400" dirty="0">
              <a:solidFill>
                <a:schemeClr val="bg1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7BD98D2-5F04-4987-89D7-6C17142C988B}"/>
              </a:ext>
            </a:extLst>
          </p:cNvPr>
          <p:cNvSpPr txBox="1"/>
          <p:nvPr/>
        </p:nvSpPr>
        <p:spPr>
          <a:xfrm>
            <a:off x="3570345" y="368439"/>
            <a:ext cx="6372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</a:rPr>
              <a:t>4. Toolkit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957EB4E-27E8-6CDF-F206-AA3E1B6AF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99" y="322402"/>
            <a:ext cx="2799860" cy="79996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D7432FF-8254-ACE2-5E4D-0410F220FDF0}"/>
              </a:ext>
            </a:extLst>
          </p:cNvPr>
          <p:cNvSpPr txBox="1"/>
          <p:nvPr/>
        </p:nvSpPr>
        <p:spPr>
          <a:xfrm>
            <a:off x="739036" y="1628442"/>
            <a:ext cx="992896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De </a:t>
            </a:r>
            <a:r>
              <a:rPr lang="nl-NL" sz="2200" b="1" dirty="0">
                <a:solidFill>
                  <a:schemeClr val="bg1"/>
                </a:solidFill>
              </a:rPr>
              <a:t>digitale Toolkit </a:t>
            </a:r>
            <a:r>
              <a:rPr lang="nl-NL" sz="2000" dirty="0">
                <a:solidFill>
                  <a:schemeClr val="bg1"/>
                </a:solidFill>
              </a:rPr>
              <a:t>bevat: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nl-NL" sz="2000" dirty="0">
              <a:solidFill>
                <a:schemeClr val="bg1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nl-NL" sz="2200" b="1" dirty="0" err="1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Social</a:t>
            </a:r>
            <a:r>
              <a:rPr lang="nl-NL" sz="2200" b="1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 media </a:t>
            </a:r>
            <a:r>
              <a:rPr lang="nl-NL" sz="2200" b="1" dirty="0" err="1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posts</a:t>
            </a:r>
            <a:r>
              <a:rPr lang="nl-NL" sz="2200" b="1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 </a:t>
            </a:r>
            <a:r>
              <a:rPr lang="nl-NL" sz="20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voor Facebook, LinkedIn, Instagram (ook toepasbaar voor Twitter</a:t>
            </a:r>
            <a:r>
              <a:rPr lang="nl-NL" sz="2000" dirty="0" smtClean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);</a:t>
            </a:r>
            <a:endParaRPr lang="nl-NL" sz="20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nl-NL" sz="20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Aanpasbare </a:t>
            </a:r>
            <a:r>
              <a:rPr lang="nl-NL" sz="2200" b="1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flyer</a:t>
            </a:r>
            <a:r>
              <a:rPr lang="nl-NL" sz="20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 waarmee ze activiteiten kunnen </a:t>
            </a:r>
            <a:r>
              <a:rPr lang="nl-NL" sz="2000" dirty="0" smtClean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aankondigen;</a:t>
            </a:r>
            <a:endParaRPr lang="nl-NL" sz="20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nl-NL" sz="20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Aanpasbare </a:t>
            </a:r>
            <a:r>
              <a:rPr lang="nl-NL" sz="2200" b="1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poster</a:t>
            </a:r>
            <a:r>
              <a:rPr lang="nl-NL" sz="20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 over </a:t>
            </a:r>
            <a:r>
              <a:rPr lang="nl-NL" sz="2000" dirty="0" smtClean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activiteiten;</a:t>
            </a:r>
            <a:endParaRPr lang="nl-NL" sz="20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nl-NL" sz="2200" b="1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Voorbeeldtekstjes</a:t>
            </a:r>
            <a:r>
              <a:rPr lang="nl-NL" sz="20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 voor </a:t>
            </a:r>
            <a:r>
              <a:rPr lang="nl-NL" sz="2000" dirty="0" err="1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social</a:t>
            </a:r>
            <a:r>
              <a:rPr lang="nl-NL" sz="20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 </a:t>
            </a:r>
            <a:r>
              <a:rPr lang="nl-NL" sz="2000" dirty="0" smtClean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media;</a:t>
            </a:r>
            <a:endParaRPr lang="nl-NL" sz="20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nl-NL" sz="2200" b="1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E-mail handtekening </a:t>
            </a:r>
            <a:r>
              <a:rPr lang="nl-NL" sz="2200" b="1" dirty="0" smtClean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banner;</a:t>
            </a:r>
            <a:endParaRPr lang="nl-NL" sz="2200" b="1" dirty="0">
              <a:solidFill>
                <a:schemeClr val="bg1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nl-NL" sz="20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Het </a:t>
            </a:r>
            <a:r>
              <a:rPr lang="nl-NL" sz="2200" b="1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label </a:t>
            </a:r>
            <a:r>
              <a:rPr lang="nl-NL" sz="2200" b="1" dirty="0" err="1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Ontdekdezorg</a:t>
            </a:r>
            <a:r>
              <a:rPr lang="nl-NL" sz="2200" b="1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 </a:t>
            </a:r>
            <a:r>
              <a:rPr lang="nl-NL" sz="20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in meerdere </a:t>
            </a:r>
            <a:r>
              <a:rPr lang="nl-NL" sz="2000" dirty="0" smtClean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formaten;</a:t>
            </a:r>
            <a:endParaRPr lang="nl-NL" sz="20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nl-NL" sz="2200" b="1" dirty="0" smtClean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Zoomachtergrond;</a:t>
            </a:r>
            <a:endParaRPr lang="nl-NL" sz="2200" b="1" dirty="0">
              <a:solidFill>
                <a:schemeClr val="bg1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lvl="0"/>
            <a:endParaRPr lang="nl-NL" sz="2000" dirty="0" smtClean="0">
              <a:solidFill>
                <a:schemeClr val="bg1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lvl="0"/>
            <a:r>
              <a:rPr lang="nl-NL" sz="2000" dirty="0" smtClean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We </a:t>
            </a:r>
            <a:r>
              <a:rPr lang="nl-NL" sz="20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kijken naar de mogelijkheden om de bordjes-video’s om te zetten naar </a:t>
            </a:r>
            <a:r>
              <a:rPr lang="nl-NL" sz="2200" b="1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gifjes</a:t>
            </a:r>
            <a:r>
              <a:rPr lang="nl-NL" sz="20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 voor </a:t>
            </a:r>
            <a:r>
              <a:rPr lang="nl-NL" sz="2000" dirty="0" err="1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social</a:t>
            </a:r>
            <a:r>
              <a:rPr lang="nl-NL" sz="20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 media. </a:t>
            </a:r>
            <a:r>
              <a:rPr lang="nl-NL" sz="2000" dirty="0" smtClean="0">
                <a:solidFill>
                  <a:schemeClr val="bg1"/>
                </a:solidFill>
              </a:rPr>
              <a:t>We </a:t>
            </a:r>
            <a:r>
              <a:rPr lang="nl-NL" sz="2000" dirty="0">
                <a:solidFill>
                  <a:schemeClr val="bg1"/>
                </a:solidFill>
              </a:rPr>
              <a:t>maken deze beschikbaar in </a:t>
            </a:r>
            <a:r>
              <a:rPr lang="nl-NL" sz="2000" dirty="0" err="1">
                <a:solidFill>
                  <a:schemeClr val="bg1"/>
                </a:solidFill>
              </a:rPr>
              <a:t>Indesign</a:t>
            </a:r>
            <a:r>
              <a:rPr lang="nl-NL" sz="2000" dirty="0">
                <a:solidFill>
                  <a:schemeClr val="bg1"/>
                </a:solidFill>
              </a:rPr>
              <a:t> en </a:t>
            </a:r>
            <a:r>
              <a:rPr lang="nl-NL" sz="2000" dirty="0" err="1">
                <a:solidFill>
                  <a:schemeClr val="bg1"/>
                </a:solidFill>
              </a:rPr>
              <a:t>powerpoint</a:t>
            </a:r>
            <a:r>
              <a:rPr lang="nl-NL" sz="2000" dirty="0">
                <a:solidFill>
                  <a:schemeClr val="bg1"/>
                </a:solidFill>
              </a:rPr>
              <a:t>. Voor </a:t>
            </a:r>
            <a:r>
              <a:rPr lang="nl-NL" sz="2000" dirty="0" err="1">
                <a:solidFill>
                  <a:schemeClr val="bg1"/>
                </a:solidFill>
              </a:rPr>
              <a:t>Canva</a:t>
            </a:r>
            <a:r>
              <a:rPr lang="nl-NL" sz="2000" dirty="0">
                <a:solidFill>
                  <a:schemeClr val="bg1"/>
                </a:solidFill>
              </a:rPr>
              <a:t> kijken we op dit moment naar de mogelijkheden.</a:t>
            </a:r>
          </a:p>
          <a:p>
            <a:pPr algn="ctr"/>
            <a:endParaRPr lang="nl-NL" sz="2000" dirty="0" smtClean="0">
              <a:solidFill>
                <a:schemeClr val="bg1"/>
              </a:solidFill>
            </a:endParaRPr>
          </a:p>
          <a:p>
            <a:pPr algn="ctr"/>
            <a:r>
              <a:rPr lang="nl-NL" sz="2000" dirty="0">
                <a:solidFill>
                  <a:schemeClr val="bg1"/>
                </a:solidFill>
              </a:rPr>
              <a:t>-</a:t>
            </a:r>
            <a:r>
              <a:rPr lang="nl-NL" sz="2000" dirty="0" smtClean="0">
                <a:solidFill>
                  <a:schemeClr val="bg1"/>
                </a:solidFill>
              </a:rPr>
              <a:t>De </a:t>
            </a:r>
            <a:r>
              <a:rPr lang="nl-NL" sz="2000" dirty="0" err="1">
                <a:solidFill>
                  <a:schemeClr val="bg1"/>
                </a:solidFill>
              </a:rPr>
              <a:t>toolkit</a:t>
            </a:r>
            <a:r>
              <a:rPr lang="nl-NL" sz="2000" dirty="0">
                <a:solidFill>
                  <a:schemeClr val="bg1"/>
                </a:solidFill>
              </a:rPr>
              <a:t> is </a:t>
            </a:r>
            <a:r>
              <a:rPr lang="nl-NL" sz="2200" dirty="0">
                <a:solidFill>
                  <a:schemeClr val="bg1"/>
                </a:solidFill>
              </a:rPr>
              <a:t>vanaf medio februari </a:t>
            </a:r>
            <a:r>
              <a:rPr lang="nl-NL" sz="2000" dirty="0">
                <a:solidFill>
                  <a:schemeClr val="bg1"/>
                </a:solidFill>
              </a:rPr>
              <a:t>te vinden op </a:t>
            </a:r>
            <a:r>
              <a:rPr lang="nl-NL" sz="2000" dirty="0" smtClean="0">
                <a:solidFill>
                  <a:schemeClr val="bg1"/>
                </a:solidFill>
              </a:rPr>
              <a:t>www.ontdekdezorg.nu-</a:t>
            </a:r>
            <a:endParaRPr lang="nl-NL" sz="20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nl-N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905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564F03-0476-4E1F-9093-6FC956C5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B4F8F01-F9EB-4E05-9745-CC01626F43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8BA00"/>
          </a:solidFill>
        </p:spPr>
        <p:txBody>
          <a:bodyPr wrap="square" lIns="0" tIns="0" rIns="0" bIns="0" rtlCol="0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EB5341D-1C0E-4F86-9F30-C66B492DEF49}"/>
              </a:ext>
            </a:extLst>
          </p:cNvPr>
          <p:cNvSpPr txBox="1"/>
          <p:nvPr/>
        </p:nvSpPr>
        <p:spPr>
          <a:xfrm>
            <a:off x="3907971" y="489958"/>
            <a:ext cx="6981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</a:rPr>
              <a:t>5. Wat doen we in de regio</a:t>
            </a:r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08904A32-2A52-BD5A-50FB-309B04301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70" y="365125"/>
            <a:ext cx="2705101" cy="772886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446391" y="1503136"/>
            <a:ext cx="11006256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Ontdek de zorg Festival -Beleven en ervaren staat centraal!</a:t>
            </a:r>
          </a:p>
          <a:p>
            <a:r>
              <a:rPr lang="nl-NL" b="1" dirty="0">
                <a:solidFill>
                  <a:schemeClr val="bg1"/>
                </a:solidFill>
              </a:rPr>
              <a:t>Wanneer: </a:t>
            </a:r>
            <a:r>
              <a:rPr lang="nl-NL" dirty="0">
                <a:solidFill>
                  <a:schemeClr val="bg1"/>
                </a:solidFill>
              </a:rPr>
              <a:t>25 maart 2023 </a:t>
            </a:r>
          </a:p>
          <a:p>
            <a:r>
              <a:rPr lang="nl-NL" b="1" dirty="0">
                <a:solidFill>
                  <a:schemeClr val="bg1"/>
                </a:solidFill>
              </a:rPr>
              <a:t>Tijd: </a:t>
            </a:r>
            <a:r>
              <a:rPr lang="nl-NL" dirty="0">
                <a:solidFill>
                  <a:schemeClr val="bg1"/>
                </a:solidFill>
              </a:rPr>
              <a:t>10:00 – 16:00</a:t>
            </a:r>
          </a:p>
          <a:p>
            <a:r>
              <a:rPr lang="nl-NL" b="1" dirty="0">
                <a:solidFill>
                  <a:schemeClr val="bg1"/>
                </a:solidFill>
              </a:rPr>
              <a:t>Locatie: </a:t>
            </a:r>
            <a:r>
              <a:rPr lang="nl-NL" dirty="0" err="1">
                <a:solidFill>
                  <a:schemeClr val="bg1"/>
                </a:solidFill>
              </a:rPr>
              <a:t>Bartiméus</a:t>
            </a:r>
            <a:r>
              <a:rPr lang="nl-NL" dirty="0">
                <a:solidFill>
                  <a:schemeClr val="bg1"/>
                </a:solidFill>
              </a:rPr>
              <a:t> in Doorn, Oude Arnhemse </a:t>
            </a:r>
            <a:r>
              <a:rPr lang="nl-NL" dirty="0" err="1">
                <a:solidFill>
                  <a:schemeClr val="bg1"/>
                </a:solidFill>
              </a:rPr>
              <a:t>Bovenweg</a:t>
            </a:r>
            <a:r>
              <a:rPr lang="nl-NL" dirty="0">
                <a:solidFill>
                  <a:schemeClr val="bg1"/>
                </a:solidFill>
              </a:rPr>
              <a:t> 3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sz="2400" b="1" dirty="0">
                <a:solidFill>
                  <a:schemeClr val="bg1"/>
                </a:solidFill>
              </a:rPr>
              <a:t>Projectgroep: </a:t>
            </a:r>
            <a:r>
              <a:rPr lang="nl-NL" sz="1800" dirty="0">
                <a:solidFill>
                  <a:schemeClr val="bg1"/>
                </a:solidFill>
              </a:rPr>
              <a:t>Marion van Ede – </a:t>
            </a:r>
            <a:r>
              <a:rPr lang="nl-NL" sz="1800" dirty="0" err="1">
                <a:solidFill>
                  <a:schemeClr val="bg1"/>
                </a:solidFill>
              </a:rPr>
              <a:t>Bartiméus</a:t>
            </a:r>
            <a:r>
              <a:rPr lang="nl-NL" dirty="0">
                <a:solidFill>
                  <a:schemeClr val="bg1"/>
                </a:solidFill>
              </a:rPr>
              <a:t>, </a:t>
            </a:r>
            <a:r>
              <a:rPr lang="nl-NL" sz="1800" dirty="0">
                <a:solidFill>
                  <a:schemeClr val="bg1"/>
                </a:solidFill>
              </a:rPr>
              <a:t>Carolien Vogelpoel – </a:t>
            </a:r>
            <a:r>
              <a:rPr lang="nl-NL" sz="1800" dirty="0" err="1">
                <a:solidFill>
                  <a:schemeClr val="bg1"/>
                </a:solidFill>
              </a:rPr>
              <a:t>Vivium</a:t>
            </a:r>
            <a:r>
              <a:rPr lang="nl-NL" sz="1800" dirty="0">
                <a:solidFill>
                  <a:schemeClr val="bg1"/>
                </a:solidFill>
              </a:rPr>
              <a:t> Zorggroep, Esther Gillieron – voorheen Vecht en </a:t>
            </a:r>
            <a:r>
              <a:rPr lang="nl-NL" sz="1800" dirty="0" err="1">
                <a:solidFill>
                  <a:schemeClr val="bg1"/>
                </a:solidFill>
              </a:rPr>
              <a:t>Ijssel</a:t>
            </a:r>
            <a:r>
              <a:rPr lang="nl-NL" sz="1800" dirty="0">
                <a:solidFill>
                  <a:schemeClr val="bg1"/>
                </a:solidFill>
              </a:rPr>
              <a:t>, Monique Barten – Utrechtzorg, Gabrielle Peereboom - Utrechtzorg</a:t>
            </a:r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Dit festival is </a:t>
            </a:r>
            <a:r>
              <a:rPr lang="nl-NL" sz="2000" b="1" dirty="0">
                <a:solidFill>
                  <a:schemeClr val="bg1"/>
                </a:solidFill>
              </a:rPr>
              <a:t>geen gewone </a:t>
            </a:r>
            <a:r>
              <a:rPr lang="nl-NL" sz="2000" b="1" dirty="0" smtClean="0">
                <a:solidFill>
                  <a:schemeClr val="bg1"/>
                </a:solidFill>
              </a:rPr>
              <a:t>banenmarkt </a:t>
            </a:r>
            <a:r>
              <a:rPr lang="nl-NL" dirty="0" smtClean="0">
                <a:solidFill>
                  <a:schemeClr val="bg1"/>
                </a:solidFill>
              </a:rPr>
              <a:t>maar een festival waar </a:t>
            </a:r>
            <a:r>
              <a:rPr lang="nl-NL" sz="2000" b="1" dirty="0" smtClean="0">
                <a:solidFill>
                  <a:schemeClr val="bg1"/>
                </a:solidFill>
              </a:rPr>
              <a:t>veel te zien </a:t>
            </a:r>
            <a:r>
              <a:rPr lang="nl-NL" dirty="0" smtClean="0">
                <a:solidFill>
                  <a:schemeClr val="bg1"/>
                </a:solidFill>
              </a:rPr>
              <a:t>en te </a:t>
            </a:r>
            <a:r>
              <a:rPr lang="nl-NL" sz="2000" b="1" dirty="0" smtClean="0">
                <a:solidFill>
                  <a:schemeClr val="bg1"/>
                </a:solidFill>
              </a:rPr>
              <a:t>beleven</a:t>
            </a:r>
            <a:r>
              <a:rPr lang="nl-NL" dirty="0" smtClean="0">
                <a:solidFill>
                  <a:schemeClr val="bg1"/>
                </a:solidFill>
              </a:rPr>
              <a:t> is. </a:t>
            </a:r>
            <a:r>
              <a:rPr lang="nl-NL" dirty="0">
                <a:solidFill>
                  <a:schemeClr val="bg1"/>
                </a:solidFill>
              </a:rPr>
              <a:t>Op dit festival laten deelnemende organisatie in gezamenlijkheid zien wat zorg en welzijn is. </a:t>
            </a:r>
            <a:r>
              <a:rPr lang="nl-NL" sz="2000" b="1" dirty="0">
                <a:solidFill>
                  <a:schemeClr val="bg1"/>
                </a:solidFill>
              </a:rPr>
              <a:t>Geen </a:t>
            </a:r>
            <a:r>
              <a:rPr lang="nl-NL" dirty="0" smtClean="0">
                <a:solidFill>
                  <a:schemeClr val="bg1"/>
                </a:solidFill>
              </a:rPr>
              <a:t>kraampjes</a:t>
            </a:r>
            <a:r>
              <a:rPr lang="nl-NL" dirty="0">
                <a:solidFill>
                  <a:schemeClr val="bg1"/>
                </a:solidFill>
              </a:rPr>
              <a:t>, maar een aantrekkelijk </a:t>
            </a:r>
            <a:r>
              <a:rPr lang="nl-NL" dirty="0" smtClean="0">
                <a:solidFill>
                  <a:schemeClr val="bg1"/>
                </a:solidFill>
              </a:rPr>
              <a:t>festival met een: leerplein </a:t>
            </a:r>
            <a:r>
              <a:rPr lang="nl-NL" dirty="0">
                <a:solidFill>
                  <a:schemeClr val="bg1"/>
                </a:solidFill>
              </a:rPr>
              <a:t>en </a:t>
            </a:r>
            <a:r>
              <a:rPr lang="nl-NL" dirty="0" err="1" smtClean="0">
                <a:solidFill>
                  <a:schemeClr val="bg1"/>
                </a:solidFill>
              </a:rPr>
              <a:t>behoudplein</a:t>
            </a:r>
            <a:r>
              <a:rPr lang="nl-NL" dirty="0" smtClean="0">
                <a:solidFill>
                  <a:schemeClr val="bg1"/>
                </a:solidFill>
              </a:rPr>
              <a:t> | </a:t>
            </a:r>
            <a:r>
              <a:rPr lang="nl-NL" dirty="0" err="1" smtClean="0">
                <a:solidFill>
                  <a:schemeClr val="bg1"/>
                </a:solidFill>
              </a:rPr>
              <a:t>workshopsspeeddaten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r>
              <a:rPr lang="nl-NL" dirty="0">
                <a:solidFill>
                  <a:schemeClr val="bg1"/>
                </a:solidFill>
              </a:rPr>
              <a:t>met </a:t>
            </a:r>
            <a:r>
              <a:rPr lang="nl-NL" dirty="0" smtClean="0">
                <a:solidFill>
                  <a:schemeClr val="bg1"/>
                </a:solidFill>
              </a:rPr>
              <a:t>coaches | </a:t>
            </a:r>
            <a:r>
              <a:rPr lang="nl-NL" dirty="0">
                <a:solidFill>
                  <a:schemeClr val="bg1"/>
                </a:solidFill>
              </a:rPr>
              <a:t>CV </a:t>
            </a:r>
            <a:r>
              <a:rPr lang="nl-NL" dirty="0" smtClean="0">
                <a:solidFill>
                  <a:schemeClr val="bg1"/>
                </a:solidFill>
              </a:rPr>
              <a:t>dokter| fotograaf </a:t>
            </a:r>
            <a:r>
              <a:rPr lang="nl-NL" dirty="0">
                <a:solidFill>
                  <a:schemeClr val="bg1"/>
                </a:solidFill>
              </a:rPr>
              <a:t>voor </a:t>
            </a:r>
            <a:r>
              <a:rPr lang="nl-NL" dirty="0" err="1">
                <a:solidFill>
                  <a:schemeClr val="bg1"/>
                </a:solidFill>
              </a:rPr>
              <a:t>LinkedIN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smtClean="0">
                <a:solidFill>
                  <a:schemeClr val="bg1"/>
                </a:solidFill>
              </a:rPr>
              <a:t>foto’s| foodtrucks | muziek</a:t>
            </a:r>
            <a:r>
              <a:rPr lang="nl-NL" dirty="0">
                <a:solidFill>
                  <a:schemeClr val="bg1"/>
                </a:solidFill>
              </a:rPr>
              <a:t>…</a:t>
            </a:r>
          </a:p>
          <a:p>
            <a:endParaRPr lang="nl-NL" sz="2000" b="1" dirty="0">
              <a:solidFill>
                <a:schemeClr val="bg1"/>
              </a:solidFill>
            </a:endParaRPr>
          </a:p>
          <a:p>
            <a:r>
              <a:rPr lang="nl-NL" sz="2400" b="1" dirty="0">
                <a:solidFill>
                  <a:schemeClr val="bg1"/>
                </a:solidFill>
              </a:rPr>
              <a:t>Rond oktober – Winterfair – locatie nog niet bekend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pPr algn="ctr"/>
            <a:r>
              <a:rPr lang="nl-NL" dirty="0">
                <a:solidFill>
                  <a:schemeClr val="bg1"/>
                </a:solidFill>
              </a:rPr>
              <a:t>Uiteraard zullen wij d.m.v. diverse marketingactiviteiten deze activiteiten promoten!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715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8FAC19-B805-4B40-B207-FE677EB10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E6560EB5-FD80-4E2C-A518-74C01C5EA4B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886805" h="9223375">
                <a:moveTo>
                  <a:pt x="0" y="0"/>
                </a:moveTo>
                <a:lnTo>
                  <a:pt x="18886380" y="0"/>
                </a:lnTo>
                <a:lnTo>
                  <a:pt x="18886380" y="9222832"/>
                </a:lnTo>
                <a:lnTo>
                  <a:pt x="0" y="9222832"/>
                </a:lnTo>
                <a:lnTo>
                  <a:pt x="0" y="0"/>
                </a:lnTo>
                <a:close/>
              </a:path>
            </a:pathLst>
          </a:custGeom>
          <a:solidFill>
            <a:srgbClr val="E79295"/>
          </a:solidFill>
        </p:spPr>
        <p:txBody>
          <a:bodyPr wrap="square" lIns="0" tIns="0" rIns="0" bIns="0" rtlCol="0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561B60B-B12A-4904-821C-9926FF825852}"/>
              </a:ext>
            </a:extLst>
          </p:cNvPr>
          <p:cNvSpPr txBox="1"/>
          <p:nvPr/>
        </p:nvSpPr>
        <p:spPr>
          <a:xfrm>
            <a:off x="3336878" y="434603"/>
            <a:ext cx="8503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</a:rPr>
              <a:t>6. Deelnemen als werkgever</a:t>
            </a:r>
          </a:p>
        </p:txBody>
      </p:sp>
      <p:pic>
        <p:nvPicPr>
          <p:cNvPr id="10" name="Tijdelijke aanduiding voor inhoud 9" descr="Afbeelding met tekst&#10;&#10;Automatisch gegenereerde beschrijving">
            <a:extLst>
              <a:ext uri="{FF2B5EF4-FFF2-40B4-BE49-F238E27FC236}">
                <a16:creationId xmlns:a16="http://schemas.microsoft.com/office/drawing/2014/main" id="{92E92307-A100-C382-AB7B-AEC5B174A9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91" y="340870"/>
            <a:ext cx="2805666" cy="801619"/>
          </a:xfr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DCFFA33-797E-9577-2580-E86A78768715}"/>
              </a:ext>
            </a:extLst>
          </p:cNvPr>
          <p:cNvSpPr txBox="1"/>
          <p:nvPr/>
        </p:nvSpPr>
        <p:spPr>
          <a:xfrm>
            <a:off x="768532" y="2094682"/>
            <a:ext cx="992896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</a:rPr>
              <a:t>Doe jij mee als werkgever?</a:t>
            </a:r>
          </a:p>
          <a:p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b="1" dirty="0">
                <a:solidFill>
                  <a:schemeClr val="bg1"/>
                </a:solidFill>
              </a:rPr>
              <a:t>Meld jouw organisatie aan </a:t>
            </a:r>
            <a:r>
              <a:rPr lang="nl-NL" sz="2000" dirty="0">
                <a:solidFill>
                  <a:schemeClr val="bg1"/>
                </a:solidFill>
              </a:rPr>
              <a:t>voor het festival en de winterfair via Gabrielle Peerenboom, </a:t>
            </a:r>
            <a:r>
              <a:rPr lang="nl-NL" sz="2200" dirty="0">
                <a:solidFill>
                  <a:schemeClr val="accent5"/>
                </a:solidFill>
              </a:rPr>
              <a:t>gpeerenboom@utrechtzorg.net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b="1" dirty="0">
                <a:solidFill>
                  <a:schemeClr val="bg1"/>
                </a:solidFill>
              </a:rPr>
              <a:t>Organiseer een activiteit </a:t>
            </a:r>
            <a:r>
              <a:rPr lang="nl-NL" sz="2000" u="sng" dirty="0">
                <a:solidFill>
                  <a:schemeClr val="bg1"/>
                </a:solidFill>
              </a:rPr>
              <a:t>na de landelijke </a:t>
            </a:r>
            <a:r>
              <a:rPr lang="nl-NL" sz="2000" u="sng" dirty="0" smtClean="0">
                <a:solidFill>
                  <a:schemeClr val="bg1"/>
                </a:solidFill>
              </a:rPr>
              <a:t>piekweek </a:t>
            </a:r>
            <a:r>
              <a:rPr lang="nl-NL" sz="2000" dirty="0" smtClean="0">
                <a:solidFill>
                  <a:schemeClr val="bg1"/>
                </a:solidFill>
              </a:rPr>
              <a:t>en </a:t>
            </a:r>
            <a:r>
              <a:rPr lang="nl-NL" sz="2000" dirty="0" smtClean="0">
                <a:solidFill>
                  <a:schemeClr val="bg1"/>
                </a:solidFill>
              </a:rPr>
              <a:t>zet </a:t>
            </a:r>
            <a:r>
              <a:rPr lang="nl-NL" sz="2000" dirty="0">
                <a:solidFill>
                  <a:schemeClr val="bg1"/>
                </a:solidFill>
              </a:rPr>
              <a:t>deze via jouw </a:t>
            </a:r>
            <a:r>
              <a:rPr lang="nl-NL" sz="2000" dirty="0" err="1">
                <a:solidFill>
                  <a:schemeClr val="bg1"/>
                </a:solidFill>
              </a:rPr>
              <a:t>jobchain</a:t>
            </a:r>
            <a:r>
              <a:rPr lang="nl-NL" sz="2000" dirty="0">
                <a:solidFill>
                  <a:schemeClr val="bg1"/>
                </a:solidFill>
              </a:rPr>
              <a:t> omgeving op </a:t>
            </a:r>
            <a:r>
              <a:rPr lang="nl-NL" sz="2000" u="sng" dirty="0">
                <a:solidFill>
                  <a:schemeClr val="bg1"/>
                </a:solidFill>
              </a:rPr>
              <a:t>www.jouwzorgbaan.nl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Maak gebruik van de </a:t>
            </a:r>
            <a:r>
              <a:rPr lang="nl-NL" sz="2200" b="1" dirty="0">
                <a:solidFill>
                  <a:schemeClr val="bg1"/>
                </a:solidFill>
              </a:rPr>
              <a:t>online </a:t>
            </a:r>
            <a:r>
              <a:rPr lang="nl-NL" sz="2200" b="1" dirty="0" err="1">
                <a:solidFill>
                  <a:schemeClr val="bg1"/>
                </a:solidFill>
              </a:rPr>
              <a:t>toolkit</a:t>
            </a:r>
            <a:endParaRPr lang="nl-NL" sz="22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schemeClr val="bg1"/>
                </a:solidFill>
              </a:rPr>
              <a:t>Deel</a:t>
            </a:r>
            <a:r>
              <a:rPr lang="nl-NL" sz="2000" dirty="0">
                <a:solidFill>
                  <a:schemeClr val="bg1"/>
                </a:solidFill>
              </a:rPr>
              <a:t> de </a:t>
            </a:r>
            <a:r>
              <a:rPr lang="nl-NL" sz="2000" dirty="0" err="1">
                <a:solidFill>
                  <a:schemeClr val="bg1"/>
                </a:solidFill>
              </a:rPr>
              <a:t>webinars</a:t>
            </a:r>
            <a:r>
              <a:rPr lang="nl-NL" sz="2000" dirty="0">
                <a:solidFill>
                  <a:schemeClr val="bg1"/>
                </a:solidFill>
              </a:rPr>
              <a:t> en podcasts </a:t>
            </a:r>
            <a:r>
              <a:rPr lang="nl-NL" sz="2200" b="1" dirty="0">
                <a:solidFill>
                  <a:schemeClr val="bg1"/>
                </a:solidFill>
              </a:rPr>
              <a:t>via jouw </a:t>
            </a:r>
            <a:r>
              <a:rPr lang="nl-NL" sz="2200" b="1" dirty="0" err="1">
                <a:solidFill>
                  <a:schemeClr val="bg1"/>
                </a:solidFill>
              </a:rPr>
              <a:t>social</a:t>
            </a:r>
            <a:r>
              <a:rPr lang="nl-NL" sz="2200" b="1" dirty="0">
                <a:solidFill>
                  <a:schemeClr val="bg1"/>
                </a:solidFill>
              </a:rPr>
              <a:t> media kanalen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0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A3DD78-CDB0-4C46-AC8E-AC59ECAA7B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BD6D9F0-597D-4754-BE18-8B2FB80274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12E15B1-324A-4974-B933-F86708605F3A}"/>
              </a:ext>
            </a:extLst>
          </p:cNvPr>
          <p:cNvSpPr/>
          <p:nvPr/>
        </p:nvSpPr>
        <p:spPr>
          <a:xfrm>
            <a:off x="0" y="0"/>
            <a:ext cx="12376766" cy="6829007"/>
          </a:xfrm>
          <a:custGeom>
            <a:avLst/>
            <a:gdLst/>
            <a:ahLst/>
            <a:cxnLst/>
            <a:rect l="l" t="t" r="r" b="b"/>
            <a:pathLst>
              <a:path w="19441795" h="10486390">
                <a:moveTo>
                  <a:pt x="0" y="0"/>
                </a:moveTo>
                <a:lnTo>
                  <a:pt x="19441234" y="0"/>
                </a:lnTo>
                <a:lnTo>
                  <a:pt x="19441234" y="10486274"/>
                </a:lnTo>
                <a:lnTo>
                  <a:pt x="0" y="10486274"/>
                </a:lnTo>
                <a:lnTo>
                  <a:pt x="0" y="0"/>
                </a:lnTo>
                <a:close/>
              </a:path>
            </a:pathLst>
          </a:custGeom>
          <a:solidFill>
            <a:srgbClr val="6FC2D8"/>
          </a:solidFill>
        </p:spPr>
        <p:txBody>
          <a:bodyPr wrap="square" lIns="0" tIns="0" rIns="0" bIns="0" rtlCol="0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400" dirty="0">
              <a:solidFill>
                <a:schemeClr val="bg1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7BD98D2-5F04-4987-89D7-6C17142C988B}"/>
              </a:ext>
            </a:extLst>
          </p:cNvPr>
          <p:cNvSpPr txBox="1"/>
          <p:nvPr/>
        </p:nvSpPr>
        <p:spPr>
          <a:xfrm>
            <a:off x="3570345" y="368439"/>
            <a:ext cx="6372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</a:rPr>
              <a:t>7. Tijdsplanning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957EB4E-27E8-6CDF-F206-AA3E1B6AF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99" y="322402"/>
            <a:ext cx="2799860" cy="799960"/>
          </a:xfrm>
          <a:prstGeom prst="rect">
            <a:avLst/>
          </a:prstGeom>
        </p:spPr>
      </p:pic>
      <p:graphicFrame>
        <p:nvGraphicFramePr>
          <p:cNvPr id="5" name="Tabel 7">
            <a:extLst>
              <a:ext uri="{FF2B5EF4-FFF2-40B4-BE49-F238E27FC236}">
                <a16:creationId xmlns:a16="http://schemas.microsoft.com/office/drawing/2014/main" id="{46863B09-90BE-14E2-66C2-4D76135A3D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081092"/>
              </p:ext>
            </p:extLst>
          </p:nvPr>
        </p:nvGraphicFramePr>
        <p:xfrm>
          <a:off x="1836392" y="1958022"/>
          <a:ext cx="8128000" cy="32137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8600844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206519018"/>
                    </a:ext>
                  </a:extLst>
                </a:gridCol>
              </a:tblGrid>
              <a:tr h="415964">
                <a:tc>
                  <a:txBody>
                    <a:bodyPr/>
                    <a:lstStyle/>
                    <a:p>
                      <a:r>
                        <a:rPr lang="nl-NL" dirty="0"/>
                        <a:t>Wat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Wanneer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6680772"/>
                  </a:ext>
                </a:extLst>
              </a:tr>
              <a:tr h="415964">
                <a:tc>
                  <a:txBody>
                    <a:bodyPr/>
                    <a:lstStyle/>
                    <a:p>
                      <a:r>
                        <a:rPr lang="nl-NL" dirty="0"/>
                        <a:t>Presentatie en uitnodiging ODZ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Eind deze week (week 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593233"/>
                  </a:ext>
                </a:extLst>
              </a:tr>
              <a:tr h="415964">
                <a:tc>
                  <a:txBody>
                    <a:bodyPr/>
                    <a:lstStyle/>
                    <a:p>
                      <a:r>
                        <a:rPr lang="nl-NL" dirty="0"/>
                        <a:t>Toolkit beschikbaar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Medio februari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91205"/>
                  </a:ext>
                </a:extLst>
              </a:tr>
              <a:tr h="717965">
                <a:tc>
                  <a:txBody>
                    <a:bodyPr/>
                    <a:lstStyle/>
                    <a:p>
                      <a:r>
                        <a:rPr lang="nl-NL" dirty="0"/>
                        <a:t>Activiteiten op jouwzorgbaan.nl (eerste piekmoment)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Uiterlijk 24 februari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848217"/>
                  </a:ext>
                </a:extLst>
              </a:tr>
              <a:tr h="415964">
                <a:tc>
                  <a:txBody>
                    <a:bodyPr/>
                    <a:lstStyle/>
                    <a:p>
                      <a:r>
                        <a:rPr lang="nl-NL" dirty="0"/>
                        <a:t>Aanmelden voor ontdek de zorg festival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Voor 10 maart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162002"/>
                  </a:ext>
                </a:extLst>
              </a:tr>
              <a:tr h="415964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713648"/>
                  </a:ext>
                </a:extLst>
              </a:tr>
              <a:tr h="415964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94900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6467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8FAC19-B805-4B40-B207-FE677EB10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E6560EB5-FD80-4E2C-A518-74C01C5EA4B4}"/>
              </a:ext>
            </a:extLst>
          </p:cNvPr>
          <p:cNvSpPr/>
          <p:nvPr/>
        </p:nvSpPr>
        <p:spPr>
          <a:xfrm>
            <a:off x="0" y="-33056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886805" h="9223375">
                <a:moveTo>
                  <a:pt x="0" y="0"/>
                </a:moveTo>
                <a:lnTo>
                  <a:pt x="18886380" y="0"/>
                </a:lnTo>
                <a:lnTo>
                  <a:pt x="18886380" y="9222832"/>
                </a:lnTo>
                <a:lnTo>
                  <a:pt x="0" y="9222832"/>
                </a:lnTo>
                <a:lnTo>
                  <a:pt x="0" y="0"/>
                </a:lnTo>
                <a:close/>
              </a:path>
            </a:pathLst>
          </a:custGeom>
          <a:solidFill>
            <a:srgbClr val="E79295"/>
          </a:solidFill>
        </p:spPr>
        <p:txBody>
          <a:bodyPr wrap="square" lIns="0" tIns="0" rIns="0" bIns="0" rtlCol="0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561B60B-B12A-4904-821C-9926FF825852}"/>
              </a:ext>
            </a:extLst>
          </p:cNvPr>
          <p:cNvSpPr txBox="1"/>
          <p:nvPr/>
        </p:nvSpPr>
        <p:spPr>
          <a:xfrm>
            <a:off x="3336878" y="434603"/>
            <a:ext cx="8503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dirty="0">
                <a:solidFill>
                  <a:prstClr val="white"/>
                </a:solidFill>
                <a:latin typeface="Calibri" panose="020F0502020204030204"/>
              </a:rPr>
              <a:t>8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nl-NL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Oproep Radio 5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Tijdelijke aanduiding voor inhoud 9" descr="Afbeelding met tekst&#10;&#10;Automatisch gegenereerde beschrijving">
            <a:extLst>
              <a:ext uri="{FF2B5EF4-FFF2-40B4-BE49-F238E27FC236}">
                <a16:creationId xmlns:a16="http://schemas.microsoft.com/office/drawing/2014/main" id="{92E92307-A100-C382-AB7B-AEC5B174A9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91" y="340870"/>
            <a:ext cx="2805666" cy="801619"/>
          </a:xfr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35E6835-0A74-C9A4-CFF3-7252B6E1FEFE}"/>
              </a:ext>
            </a:extLst>
          </p:cNvPr>
          <p:cNvSpPr txBox="1"/>
          <p:nvPr/>
        </p:nvSpPr>
        <p:spPr>
          <a:xfrm>
            <a:off x="476566" y="1479763"/>
            <a:ext cx="780578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2000" b="1" dirty="0" smtClean="0">
                <a:solidFill>
                  <a:schemeClr val="bg1"/>
                </a:solidFill>
              </a:rPr>
              <a:t>Radio 5 </a:t>
            </a:r>
            <a:r>
              <a:rPr lang="nl-NL" dirty="0" smtClean="0">
                <a:solidFill>
                  <a:schemeClr val="bg1"/>
                </a:solidFill>
              </a:rPr>
              <a:t>is op zoek </a:t>
            </a:r>
            <a:r>
              <a:rPr lang="nl-NL" dirty="0">
                <a:solidFill>
                  <a:schemeClr val="bg1"/>
                </a:solidFill>
              </a:rPr>
              <a:t>naar </a:t>
            </a:r>
            <a:r>
              <a:rPr lang="nl-NL" sz="2000" b="1" dirty="0">
                <a:solidFill>
                  <a:schemeClr val="bg1"/>
                </a:solidFill>
              </a:rPr>
              <a:t>zorg- en welzijnslocaties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  <a:r>
              <a:rPr lang="nl-NL" dirty="0">
                <a:solidFill>
                  <a:schemeClr val="bg1"/>
                </a:solidFill>
              </a:rPr>
              <a:t>vanuit waar ze kunnen uitzenden in de </a:t>
            </a:r>
            <a:r>
              <a:rPr lang="nl-NL" sz="2000" b="1" dirty="0">
                <a:solidFill>
                  <a:schemeClr val="bg1"/>
                </a:solidFill>
              </a:rPr>
              <a:t>week van 13 t/m 18 maart</a:t>
            </a:r>
            <a:r>
              <a:rPr lang="nl-NL" dirty="0">
                <a:solidFill>
                  <a:schemeClr val="bg1"/>
                </a:solidFill>
              </a:rPr>
              <a:t>. Het gaat om het radioprogramma Open Huis op NPO Radio 5 tussen 14:00 en 16:00. </a:t>
            </a:r>
            <a:endParaRPr lang="nl-NL" dirty="0" smtClean="0">
              <a:solidFill>
                <a:schemeClr val="bg1"/>
              </a:solidFill>
            </a:endParaRPr>
          </a:p>
          <a:p>
            <a:pPr lvl="0"/>
            <a:endParaRPr lang="nl-NL" dirty="0">
              <a:solidFill>
                <a:schemeClr val="bg1"/>
              </a:solidFill>
            </a:endParaRPr>
          </a:p>
          <a:p>
            <a:pPr lvl="0"/>
            <a:r>
              <a:rPr lang="nl-NL" dirty="0" smtClean="0">
                <a:solidFill>
                  <a:schemeClr val="bg1"/>
                </a:solidFill>
              </a:rPr>
              <a:t>De insteek: </a:t>
            </a:r>
            <a:r>
              <a:rPr lang="nl-NL" dirty="0">
                <a:solidFill>
                  <a:schemeClr val="bg1"/>
                </a:solidFill>
              </a:rPr>
              <a:t>een </a:t>
            </a:r>
            <a:r>
              <a:rPr lang="nl-NL" sz="2000" b="1" dirty="0">
                <a:solidFill>
                  <a:schemeClr val="bg1"/>
                </a:solidFill>
              </a:rPr>
              <a:t>BN'er gaat op een locatie meelopen </a:t>
            </a:r>
            <a:r>
              <a:rPr lang="nl-NL" dirty="0">
                <a:solidFill>
                  <a:schemeClr val="bg1"/>
                </a:solidFill>
              </a:rPr>
              <a:t>en vertelt hier vervolgens over in de </a:t>
            </a:r>
            <a:r>
              <a:rPr lang="nl-NL" sz="2000" b="1" dirty="0">
                <a:solidFill>
                  <a:schemeClr val="bg1"/>
                </a:solidFill>
              </a:rPr>
              <a:t>live-uitzending</a:t>
            </a:r>
            <a:r>
              <a:rPr lang="nl-NL" dirty="0">
                <a:solidFill>
                  <a:schemeClr val="bg1"/>
                </a:solidFill>
              </a:rPr>
              <a:t>. </a:t>
            </a:r>
            <a:r>
              <a:rPr lang="nl-NL" dirty="0" smtClean="0">
                <a:solidFill>
                  <a:schemeClr val="bg1"/>
                </a:solidFill>
              </a:rPr>
              <a:t>Van belang dat de locatie </a:t>
            </a:r>
            <a:r>
              <a:rPr lang="nl-NL" dirty="0">
                <a:solidFill>
                  <a:schemeClr val="bg1"/>
                </a:solidFill>
              </a:rPr>
              <a:t>de BN'er de </a:t>
            </a:r>
            <a:r>
              <a:rPr lang="nl-NL" u="sng" dirty="0">
                <a:solidFill>
                  <a:schemeClr val="bg1"/>
                </a:solidFill>
              </a:rPr>
              <a:t>hele dag </a:t>
            </a:r>
            <a:r>
              <a:rPr lang="nl-NL" dirty="0">
                <a:solidFill>
                  <a:schemeClr val="bg1"/>
                </a:solidFill>
              </a:rPr>
              <a:t>kan ontvangen en dat deze mee kan lopen </a:t>
            </a:r>
            <a:r>
              <a:rPr lang="nl-NL" dirty="0" smtClean="0">
                <a:solidFill>
                  <a:schemeClr val="bg1"/>
                </a:solidFill>
              </a:rPr>
              <a:t>tijdens </a:t>
            </a:r>
            <a:r>
              <a:rPr lang="nl-NL" dirty="0">
                <a:solidFill>
                  <a:schemeClr val="bg1"/>
                </a:solidFill>
              </a:rPr>
              <a:t>het werk, een soort stage ochtend. </a:t>
            </a:r>
          </a:p>
          <a:p>
            <a:pPr lvl="0"/>
            <a:endParaRPr lang="nl-NL" dirty="0">
              <a:solidFill>
                <a:schemeClr val="bg1"/>
              </a:solidFill>
            </a:endParaRPr>
          </a:p>
          <a:p>
            <a:pPr lvl="0"/>
            <a:r>
              <a:rPr lang="nl-NL" dirty="0">
                <a:solidFill>
                  <a:schemeClr val="bg1"/>
                </a:solidFill>
              </a:rPr>
              <a:t>Daarnaast ontvangt de locatie de studio en willen ze graag </a:t>
            </a:r>
            <a:r>
              <a:rPr lang="nl-NL" sz="2000" b="1" dirty="0">
                <a:solidFill>
                  <a:schemeClr val="bg1"/>
                </a:solidFill>
              </a:rPr>
              <a:t>muziek-bingo! </a:t>
            </a:r>
            <a:r>
              <a:rPr lang="nl-NL" dirty="0">
                <a:solidFill>
                  <a:schemeClr val="bg1"/>
                </a:solidFill>
              </a:rPr>
              <a:t>spelen tijdens de uitzending. Daarbij zou het leuk zijn als er </a:t>
            </a:r>
            <a:r>
              <a:rPr lang="nl-NL" sz="2000" b="1" dirty="0">
                <a:solidFill>
                  <a:schemeClr val="bg1"/>
                </a:solidFill>
              </a:rPr>
              <a:t>medewerkers, cliënten of bezoekers kunnen deelnemen.</a:t>
            </a:r>
            <a:r>
              <a:rPr lang="nl-NL" dirty="0">
                <a:solidFill>
                  <a:schemeClr val="bg1"/>
                </a:solidFill>
              </a:rPr>
              <a:t> Daarnaast is er ook ruimte </a:t>
            </a:r>
            <a:endParaRPr lang="nl-NL" dirty="0" smtClean="0">
              <a:solidFill>
                <a:schemeClr val="bg1"/>
              </a:solidFill>
            </a:endParaRPr>
          </a:p>
          <a:p>
            <a:pPr lvl="0"/>
            <a:r>
              <a:rPr lang="nl-NL" dirty="0" smtClean="0">
                <a:solidFill>
                  <a:schemeClr val="bg1"/>
                </a:solidFill>
              </a:rPr>
              <a:t>voor </a:t>
            </a:r>
            <a:r>
              <a:rPr lang="nl-NL" dirty="0">
                <a:solidFill>
                  <a:schemeClr val="bg1"/>
                </a:solidFill>
              </a:rPr>
              <a:t>een medewerker om te vertellen over zijn/haar werk.</a:t>
            </a:r>
          </a:p>
          <a:p>
            <a:pPr lvl="0"/>
            <a:endParaRPr lang="nl-NL" dirty="0">
              <a:solidFill>
                <a:schemeClr val="bg1"/>
              </a:solidFill>
            </a:endParaRPr>
          </a:p>
          <a:p>
            <a:pPr lvl="0"/>
            <a:r>
              <a:rPr lang="nl-NL" sz="2000" b="1" dirty="0">
                <a:solidFill>
                  <a:schemeClr val="bg1"/>
                </a:solidFill>
              </a:rPr>
              <a:t>Landelijke </a:t>
            </a:r>
            <a:r>
              <a:rPr lang="nl-NL" sz="2000" b="1" dirty="0" err="1">
                <a:solidFill>
                  <a:schemeClr val="bg1"/>
                </a:solidFill>
              </a:rPr>
              <a:t>webinars</a:t>
            </a:r>
            <a:r>
              <a:rPr lang="nl-NL" sz="2000" b="1" dirty="0">
                <a:solidFill>
                  <a:schemeClr val="bg1"/>
                </a:solidFill>
              </a:rPr>
              <a:t> Ontdek de zorg:</a:t>
            </a:r>
          </a:p>
          <a:p>
            <a:pPr lvl="0"/>
            <a:r>
              <a:rPr lang="nl-NL" dirty="0">
                <a:solidFill>
                  <a:schemeClr val="bg1"/>
                </a:solidFill>
              </a:rPr>
              <a:t>Voor de </a:t>
            </a:r>
            <a:r>
              <a:rPr lang="nl-NL" dirty="0" err="1">
                <a:solidFill>
                  <a:schemeClr val="bg1"/>
                </a:solidFill>
              </a:rPr>
              <a:t>webinars</a:t>
            </a:r>
            <a:r>
              <a:rPr lang="nl-NL" dirty="0">
                <a:solidFill>
                  <a:schemeClr val="bg1"/>
                </a:solidFill>
              </a:rPr>
              <a:t> zijn wij op zoek naar zij-instromers en herintreders en/of een organisatie die </a:t>
            </a:r>
            <a:r>
              <a:rPr lang="nl-NL" dirty="0" smtClean="0">
                <a:solidFill>
                  <a:schemeClr val="bg1"/>
                </a:solidFill>
              </a:rPr>
              <a:t>daar me werken </a:t>
            </a:r>
            <a:r>
              <a:rPr lang="nl-NL" dirty="0" smtClean="0">
                <a:solidFill>
                  <a:schemeClr val="bg1"/>
                </a:solidFill>
              </a:rPr>
              <a:t>. </a:t>
            </a:r>
          </a:p>
          <a:p>
            <a:pPr lvl="0" algn="ctr"/>
            <a:r>
              <a:rPr lang="nl-NL" sz="2000" b="1" dirty="0" smtClean="0">
                <a:solidFill>
                  <a:schemeClr val="bg1"/>
                </a:solidFill>
              </a:rPr>
              <a:t>Aanmelden</a:t>
            </a:r>
            <a:r>
              <a:rPr lang="nl-NL" dirty="0" smtClean="0">
                <a:solidFill>
                  <a:schemeClr val="bg1"/>
                </a:solidFill>
              </a:rPr>
              <a:t> via </a:t>
            </a:r>
            <a:r>
              <a:rPr lang="nl-NL" sz="2000" dirty="0">
                <a:solidFill>
                  <a:schemeClr val="accent5"/>
                </a:solidFill>
              </a:rPr>
              <a:t>dvsteenis@utrechtzorg.net</a:t>
            </a:r>
          </a:p>
          <a:p>
            <a:pPr lvl="0"/>
            <a:r>
              <a:rPr lang="nl-NL" sz="2400" dirty="0">
                <a:solidFill>
                  <a:schemeClr val="bg1"/>
                </a:solidFill>
              </a:rPr>
              <a:t/>
            </a:r>
            <a:br>
              <a:rPr lang="nl-NL" sz="2400" dirty="0">
                <a:solidFill>
                  <a:schemeClr val="bg1"/>
                </a:solidFill>
              </a:rPr>
            </a:b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Picture 2" descr="Afbeelding met tekst, persoon, menigte&#10;&#10;Automatisch gegenereerde beschrijving">
            <a:extLst>
              <a:ext uri="{FF2B5EF4-FFF2-40B4-BE49-F238E27FC236}">
                <a16:creationId xmlns:a16="http://schemas.microsoft.com/office/drawing/2014/main" id="{75EE3223-7019-78D1-770A-FB871FB7D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5445" r="15445"/>
          <a:stretch/>
        </p:blipFill>
        <p:spPr bwMode="auto"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319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8FAC19-B805-4B40-B207-FE677EB10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E6560EB5-FD80-4E2C-A518-74C01C5EA4B4}"/>
              </a:ext>
            </a:extLst>
          </p:cNvPr>
          <p:cNvSpPr/>
          <p:nvPr/>
        </p:nvSpPr>
        <p:spPr>
          <a:xfrm>
            <a:off x="0" y="-4202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886805" h="9223375">
                <a:moveTo>
                  <a:pt x="0" y="0"/>
                </a:moveTo>
                <a:lnTo>
                  <a:pt x="18886380" y="0"/>
                </a:lnTo>
                <a:lnTo>
                  <a:pt x="18886380" y="9222832"/>
                </a:lnTo>
                <a:lnTo>
                  <a:pt x="0" y="9222832"/>
                </a:lnTo>
                <a:lnTo>
                  <a:pt x="0" y="0"/>
                </a:lnTo>
                <a:close/>
              </a:path>
            </a:pathLst>
          </a:custGeom>
          <a:solidFill>
            <a:srgbClr val="E79295"/>
          </a:solidFill>
        </p:spPr>
        <p:txBody>
          <a:bodyPr wrap="square" lIns="0" tIns="0" rIns="0" bIns="0" rtlCol="0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561B60B-B12A-4904-821C-9926FF825852}"/>
              </a:ext>
            </a:extLst>
          </p:cNvPr>
          <p:cNvSpPr txBox="1"/>
          <p:nvPr/>
        </p:nvSpPr>
        <p:spPr>
          <a:xfrm>
            <a:off x="3508048" y="405807"/>
            <a:ext cx="8503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noProof="0" dirty="0">
                <a:solidFill>
                  <a:prstClr val="white"/>
                </a:solidFill>
                <a:latin typeface="Calibri" panose="020F0502020204030204"/>
              </a:rPr>
              <a:t>9</a:t>
            </a:r>
            <a:r>
              <a:rPr kumimoji="0" lang="nl-NL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Oproep Landelijke </a:t>
            </a:r>
            <a:r>
              <a:rPr kumimoji="0" lang="nl-NL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webinars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Tijdelijke aanduiding voor inhoud 9" descr="Afbeelding met tekst&#10;&#10;Automatisch gegenereerde beschrijving">
            <a:extLst>
              <a:ext uri="{FF2B5EF4-FFF2-40B4-BE49-F238E27FC236}">
                <a16:creationId xmlns:a16="http://schemas.microsoft.com/office/drawing/2014/main" id="{92E92307-A100-C382-AB7B-AEC5B174A9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91" y="340870"/>
            <a:ext cx="2805666" cy="801619"/>
          </a:xfr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35E6835-0A74-C9A4-CFF3-7252B6E1FEFE}"/>
              </a:ext>
            </a:extLst>
          </p:cNvPr>
          <p:cNvSpPr txBox="1"/>
          <p:nvPr/>
        </p:nvSpPr>
        <p:spPr>
          <a:xfrm>
            <a:off x="476566" y="1479763"/>
            <a:ext cx="780578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nl-NL" dirty="0">
              <a:solidFill>
                <a:schemeClr val="bg1"/>
              </a:solidFill>
            </a:endParaRPr>
          </a:p>
          <a:p>
            <a:pPr lvl="0"/>
            <a:r>
              <a:rPr lang="nl-NL" dirty="0" smtClean="0">
                <a:solidFill>
                  <a:schemeClr val="bg1"/>
                </a:solidFill>
              </a:rPr>
              <a:t>Voor </a:t>
            </a:r>
            <a:r>
              <a:rPr lang="nl-NL" dirty="0">
                <a:solidFill>
                  <a:schemeClr val="bg1"/>
                </a:solidFill>
              </a:rPr>
              <a:t>de </a:t>
            </a:r>
            <a:r>
              <a:rPr lang="nl-NL" dirty="0" smtClean="0">
                <a:solidFill>
                  <a:schemeClr val="bg1"/>
                </a:solidFill>
              </a:rPr>
              <a:t>landelijke </a:t>
            </a:r>
            <a:r>
              <a:rPr lang="nl-NL" dirty="0" err="1" smtClean="0">
                <a:solidFill>
                  <a:schemeClr val="bg1"/>
                </a:solidFill>
              </a:rPr>
              <a:t>webinars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r>
              <a:rPr lang="nl-NL" dirty="0">
                <a:solidFill>
                  <a:schemeClr val="bg1"/>
                </a:solidFill>
              </a:rPr>
              <a:t>zijn wij op zoek naar zij-instromers en herintreders en/of een organisatie die </a:t>
            </a:r>
            <a:r>
              <a:rPr lang="nl-NL" dirty="0" smtClean="0">
                <a:solidFill>
                  <a:schemeClr val="bg1"/>
                </a:solidFill>
              </a:rPr>
              <a:t>daar me werken </a:t>
            </a:r>
            <a:r>
              <a:rPr lang="nl-NL" dirty="0" smtClean="0">
                <a:solidFill>
                  <a:schemeClr val="bg1"/>
                </a:solidFill>
              </a:rPr>
              <a:t>. </a:t>
            </a:r>
          </a:p>
          <a:p>
            <a:pPr lvl="0"/>
            <a:endParaRPr lang="nl-NL" dirty="0" smtClean="0">
              <a:solidFill>
                <a:schemeClr val="bg1"/>
              </a:solidFill>
            </a:endParaRPr>
          </a:p>
          <a:p>
            <a:pPr lvl="0" algn="ctr"/>
            <a:r>
              <a:rPr lang="nl-NL" sz="2000" b="1" dirty="0" smtClean="0">
                <a:solidFill>
                  <a:schemeClr val="bg1"/>
                </a:solidFill>
              </a:rPr>
              <a:t>Aanmelden</a:t>
            </a:r>
            <a:r>
              <a:rPr lang="nl-NL" dirty="0" smtClean="0">
                <a:solidFill>
                  <a:schemeClr val="bg1"/>
                </a:solidFill>
              </a:rPr>
              <a:t> via </a:t>
            </a:r>
            <a:r>
              <a:rPr lang="nl-NL" sz="2200" dirty="0">
                <a:solidFill>
                  <a:schemeClr val="accent5"/>
                </a:solidFill>
              </a:rPr>
              <a:t>dvsteenis@utrechtzorg.net</a:t>
            </a:r>
          </a:p>
          <a:p>
            <a:pPr lvl="0"/>
            <a:r>
              <a:rPr lang="nl-NL" sz="2400" dirty="0">
                <a:solidFill>
                  <a:schemeClr val="bg1"/>
                </a:solidFill>
              </a:rPr>
              <a:t/>
            </a:r>
            <a:br>
              <a:rPr lang="nl-NL" sz="2400" dirty="0">
                <a:solidFill>
                  <a:schemeClr val="bg1"/>
                </a:solidFill>
              </a:rPr>
            </a:b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Picture 2" descr="Afbeelding met tekst, persoon, menigte&#10;&#10;Automatisch gegenereerde beschrijving">
            <a:extLst>
              <a:ext uri="{FF2B5EF4-FFF2-40B4-BE49-F238E27FC236}">
                <a16:creationId xmlns:a16="http://schemas.microsoft.com/office/drawing/2014/main" id="{75EE3223-7019-78D1-770A-FB871FB7D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5445" r="15445"/>
          <a:stretch/>
        </p:blipFill>
        <p:spPr bwMode="auto"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785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A3DD78-CDB0-4C46-AC8E-AC59ECAA7B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BD6D9F0-597D-4754-BE18-8B2FB80274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12E15B1-324A-4974-B933-F86708605F3A}"/>
              </a:ext>
            </a:extLst>
          </p:cNvPr>
          <p:cNvSpPr/>
          <p:nvPr/>
        </p:nvSpPr>
        <p:spPr>
          <a:xfrm>
            <a:off x="8965" y="28993"/>
            <a:ext cx="12376766" cy="6829007"/>
          </a:xfrm>
          <a:custGeom>
            <a:avLst/>
            <a:gdLst/>
            <a:ahLst/>
            <a:cxnLst/>
            <a:rect l="l" t="t" r="r" b="b"/>
            <a:pathLst>
              <a:path w="19441795" h="10486390">
                <a:moveTo>
                  <a:pt x="0" y="0"/>
                </a:moveTo>
                <a:lnTo>
                  <a:pt x="19441234" y="0"/>
                </a:lnTo>
                <a:lnTo>
                  <a:pt x="19441234" y="10486274"/>
                </a:lnTo>
                <a:lnTo>
                  <a:pt x="0" y="10486274"/>
                </a:lnTo>
                <a:lnTo>
                  <a:pt x="0" y="0"/>
                </a:lnTo>
                <a:close/>
              </a:path>
            </a:pathLst>
          </a:custGeom>
          <a:solidFill>
            <a:srgbClr val="6FC2D8"/>
          </a:solidFill>
        </p:spPr>
        <p:txBody>
          <a:bodyPr wrap="square" lIns="0" tIns="0" rIns="0" bIns="0" rtlCol="0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400" dirty="0">
              <a:solidFill>
                <a:schemeClr val="bg1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7BD98D2-5F04-4987-89D7-6C17142C988B}"/>
              </a:ext>
            </a:extLst>
          </p:cNvPr>
          <p:cNvSpPr txBox="1"/>
          <p:nvPr/>
        </p:nvSpPr>
        <p:spPr>
          <a:xfrm>
            <a:off x="3570345" y="368439"/>
            <a:ext cx="6372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smtClean="0">
                <a:solidFill>
                  <a:schemeClr val="bg1"/>
                </a:solidFill>
              </a:rPr>
              <a:t>10</a:t>
            </a:r>
            <a:r>
              <a:rPr lang="nl-NL" sz="4000" smtClean="0">
                <a:solidFill>
                  <a:schemeClr val="bg1"/>
                </a:solidFill>
              </a:rPr>
              <a:t>. </a:t>
            </a:r>
            <a:r>
              <a:rPr lang="nl-NL" sz="4000" dirty="0">
                <a:solidFill>
                  <a:schemeClr val="bg1"/>
                </a:solidFill>
              </a:rPr>
              <a:t>Vragen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957EB4E-27E8-6CDF-F206-AA3E1B6AF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99" y="322402"/>
            <a:ext cx="2799860" cy="79996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D7432FF-8254-ACE2-5E4D-0410F220FDF0}"/>
              </a:ext>
            </a:extLst>
          </p:cNvPr>
          <p:cNvSpPr txBox="1"/>
          <p:nvPr/>
        </p:nvSpPr>
        <p:spPr>
          <a:xfrm>
            <a:off x="4540252" y="4767443"/>
            <a:ext cx="9928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nl-NL" sz="2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Vraagteken Denken Vraag - Gratis afbeelding op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56" y="1780342"/>
            <a:ext cx="4130806" cy="413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8F16DFB5-B395-A52D-97AB-D64A3FCCB163}"/>
              </a:ext>
            </a:extLst>
          </p:cNvPr>
          <p:cNvSpPr txBox="1"/>
          <p:nvPr/>
        </p:nvSpPr>
        <p:spPr>
          <a:xfrm>
            <a:off x="5594555" y="2090557"/>
            <a:ext cx="64360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Algemeen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Danique van Steenis: 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dvsteenis@utrechtzorg.net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Algemeen en aanmelden festival </a:t>
            </a: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Doorn bij</a:t>
            </a:r>
            <a:r>
              <a:rPr kumimoji="0" lang="nl-NL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Gabriëlle Peereboom: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gpeereboom@utrechtzorg.net</a:t>
            </a: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422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564F03-0476-4E1F-9093-6FC956C5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B4F8F01-F9EB-4E05-9745-CC01626F43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8BA00"/>
          </a:solidFill>
        </p:spPr>
        <p:txBody>
          <a:bodyPr wrap="square" lIns="0" tIns="0" rIns="0" bIns="0" rtlCol="0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EB5341D-1C0E-4F86-9F30-C66B492DEF49}"/>
              </a:ext>
            </a:extLst>
          </p:cNvPr>
          <p:cNvSpPr txBox="1"/>
          <p:nvPr/>
        </p:nvSpPr>
        <p:spPr>
          <a:xfrm>
            <a:off x="4536954" y="1065158"/>
            <a:ext cx="3118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dirty="0">
                <a:solidFill>
                  <a:schemeClr val="bg1"/>
                </a:solidFill>
              </a:rPr>
              <a:t>Bedankt!!</a:t>
            </a:r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08904A32-2A52-BD5A-50FB-309B04301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70" y="365125"/>
            <a:ext cx="2705101" cy="772886"/>
          </a:xfrm>
          <a:prstGeom prst="rect">
            <a:avLst/>
          </a:prstGeom>
        </p:spPr>
      </p:pic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BB229328-198E-2C14-7896-227D6E1E53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928"/>
          <a:stretch/>
        </p:blipFill>
        <p:spPr>
          <a:xfrm>
            <a:off x="4299032" y="2660942"/>
            <a:ext cx="3593929" cy="352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16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564F03-0476-4E1F-9093-6FC956C5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B4F8F01-F9EB-4E05-9745-CC01626F43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8BA00"/>
          </a:solidFill>
        </p:spPr>
        <p:txBody>
          <a:bodyPr wrap="square" lIns="0" tIns="0" rIns="0" bIns="0" rtlCol="0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EB5341D-1C0E-4F86-9F30-C66B492DEF49}"/>
              </a:ext>
            </a:extLst>
          </p:cNvPr>
          <p:cNvSpPr txBox="1"/>
          <p:nvPr/>
        </p:nvSpPr>
        <p:spPr>
          <a:xfrm>
            <a:off x="4125817" y="430125"/>
            <a:ext cx="6981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</a:rPr>
              <a:t>Vernieuwing </a:t>
            </a:r>
            <a:r>
              <a:rPr lang="nl-NL" sz="4000" dirty="0" err="1">
                <a:solidFill>
                  <a:schemeClr val="bg1"/>
                </a:solidFill>
              </a:rPr>
              <a:t>Ontdekdezorg</a:t>
            </a:r>
            <a:endParaRPr lang="nl-NL" sz="4000" dirty="0">
              <a:solidFill>
                <a:schemeClr val="bg1"/>
              </a:solidFill>
            </a:endParaRPr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08904A32-2A52-BD5A-50FB-309B04301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70" y="365125"/>
            <a:ext cx="2705101" cy="772886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CB4A642-AD8E-3840-8B73-EB6291D7F0AD}"/>
              </a:ext>
            </a:extLst>
          </p:cNvPr>
          <p:cNvSpPr txBox="1"/>
          <p:nvPr/>
        </p:nvSpPr>
        <p:spPr>
          <a:xfrm>
            <a:off x="696686" y="1690688"/>
            <a:ext cx="69818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</a:rPr>
              <a:t>Van </a:t>
            </a:r>
            <a:r>
              <a:rPr lang="nl-NL" sz="2800" dirty="0" err="1">
                <a:solidFill>
                  <a:schemeClr val="bg1"/>
                </a:solidFill>
              </a:rPr>
              <a:t>Ontdekdezorg</a:t>
            </a:r>
            <a:r>
              <a:rPr lang="nl-NL" sz="2800" dirty="0">
                <a:solidFill>
                  <a:schemeClr val="bg1"/>
                </a:solidFill>
              </a:rPr>
              <a:t> week naar </a:t>
            </a:r>
            <a:r>
              <a:rPr lang="nl-NL" sz="2800" dirty="0" err="1">
                <a:solidFill>
                  <a:schemeClr val="bg1"/>
                </a:solidFill>
              </a:rPr>
              <a:t>Ontdekdezorg</a:t>
            </a:r>
            <a:endParaRPr lang="nl-NL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Wat was de aanleiding?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Hoe ziet de vernieuwde opzet eruit?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Wat kun je de komende tijd verwachten?</a:t>
            </a:r>
          </a:p>
        </p:txBody>
      </p:sp>
      <p:pic>
        <p:nvPicPr>
          <p:cNvPr id="8" name="Picture 2" descr="Afbeelding met persoon, tafel, binnen, mensen&#10;&#10;Automatisch gegenereerde beschrijving">
            <a:extLst>
              <a:ext uri="{FF2B5EF4-FFF2-40B4-BE49-F238E27FC236}">
                <a16:creationId xmlns:a16="http://schemas.microsoft.com/office/drawing/2014/main" id="{B947DC4E-5CD1-7E64-1857-A82F79A004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5445" r="15445"/>
          <a:stretch/>
        </p:blipFill>
        <p:spPr bwMode="auto"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204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A3DD78-CDB0-4C46-AC8E-AC59ECAA7B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BD6D9F0-597D-4754-BE18-8B2FB80274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12E15B1-324A-4974-B933-F86708605F3A}"/>
              </a:ext>
            </a:extLst>
          </p:cNvPr>
          <p:cNvSpPr/>
          <p:nvPr/>
        </p:nvSpPr>
        <p:spPr>
          <a:xfrm>
            <a:off x="0" y="14496"/>
            <a:ext cx="12376766" cy="6829007"/>
          </a:xfrm>
          <a:custGeom>
            <a:avLst/>
            <a:gdLst/>
            <a:ahLst/>
            <a:cxnLst/>
            <a:rect l="l" t="t" r="r" b="b"/>
            <a:pathLst>
              <a:path w="19441795" h="10486390">
                <a:moveTo>
                  <a:pt x="0" y="0"/>
                </a:moveTo>
                <a:lnTo>
                  <a:pt x="19441234" y="0"/>
                </a:lnTo>
                <a:lnTo>
                  <a:pt x="19441234" y="10486274"/>
                </a:lnTo>
                <a:lnTo>
                  <a:pt x="0" y="10486274"/>
                </a:lnTo>
                <a:lnTo>
                  <a:pt x="0" y="0"/>
                </a:lnTo>
                <a:close/>
              </a:path>
            </a:pathLst>
          </a:custGeom>
          <a:solidFill>
            <a:srgbClr val="6FC2D8"/>
          </a:solidFill>
        </p:spPr>
        <p:txBody>
          <a:bodyPr wrap="square" lIns="0" tIns="0" rIns="0" bIns="0" rtlCol="0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400" dirty="0">
              <a:solidFill>
                <a:schemeClr val="bg1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7BD98D2-5F04-4987-89D7-6C17142C988B}"/>
              </a:ext>
            </a:extLst>
          </p:cNvPr>
          <p:cNvSpPr txBox="1"/>
          <p:nvPr/>
        </p:nvSpPr>
        <p:spPr>
          <a:xfrm>
            <a:off x="3690417" y="322402"/>
            <a:ext cx="6372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</a:rPr>
              <a:t>Aanleiding vernieuwing: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957EB4E-27E8-6CDF-F206-AA3E1B6AF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99" y="322402"/>
            <a:ext cx="2799860" cy="799960"/>
          </a:xfrm>
          <a:prstGeom prst="rect">
            <a:avLst/>
          </a:prstGeom>
        </p:spPr>
      </p:pic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88053DFA-9B49-F064-43E5-37A16E64D9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444502"/>
              </p:ext>
            </p:extLst>
          </p:nvPr>
        </p:nvGraphicFramePr>
        <p:xfrm>
          <a:off x="6876529" y="2757009"/>
          <a:ext cx="4864647" cy="2033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2353">
                  <a:extLst>
                    <a:ext uri="{9D8B030D-6E8A-4147-A177-3AD203B41FA5}">
                      <a16:colId xmlns:a16="http://schemas.microsoft.com/office/drawing/2014/main" val="1239355848"/>
                    </a:ext>
                  </a:extLst>
                </a:gridCol>
                <a:gridCol w="777340">
                  <a:extLst>
                    <a:ext uri="{9D8B030D-6E8A-4147-A177-3AD203B41FA5}">
                      <a16:colId xmlns:a16="http://schemas.microsoft.com/office/drawing/2014/main" val="3296244640"/>
                    </a:ext>
                  </a:extLst>
                </a:gridCol>
                <a:gridCol w="814954">
                  <a:extLst>
                    <a:ext uri="{9D8B030D-6E8A-4147-A177-3AD203B41FA5}">
                      <a16:colId xmlns:a16="http://schemas.microsoft.com/office/drawing/2014/main" val="3867707811"/>
                    </a:ext>
                  </a:extLst>
                </a:gridCol>
              </a:tblGrid>
              <a:tr h="468411">
                <a:tc>
                  <a:txBody>
                    <a:bodyPr/>
                    <a:lstStyle/>
                    <a:p>
                      <a:pPr marL="0" rtl="0" fontAlgn="t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600" dirty="0">
                        <a:effectLst/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rtl="0" fontAlgn="t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latin typeface="Calibri"/>
                        </a:rPr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rtl="0" fontAlgn="t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latin typeface="Calibri"/>
                        </a:rPr>
                        <a:t>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657954"/>
                  </a:ext>
                </a:extLst>
              </a:tr>
              <a:tr h="629101">
                <a:tc>
                  <a:txBody>
                    <a:bodyPr/>
                    <a:lstStyle/>
                    <a:p>
                      <a:pPr marL="0" rtl="0" fontAlgn="t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latin typeface="Calibri"/>
                        </a:rPr>
                        <a:t>Heb je jouw doelstelling behaald?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rtl="0" fontAlgn="t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latin typeface="Calibri"/>
                        </a:rPr>
                        <a:t>73,6%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rtl="0" fontAlgn="t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latin typeface="Calibri"/>
                        </a:rPr>
                        <a:t>42,3%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6536025"/>
                  </a:ext>
                </a:extLst>
              </a:tr>
              <a:tr h="936484">
                <a:tc>
                  <a:txBody>
                    <a:bodyPr/>
                    <a:lstStyle/>
                    <a:p>
                      <a:pPr marL="0" rtl="0" fontAlgn="t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latin typeface="Calibri"/>
                        </a:rPr>
                        <a:t>Zie je de meerwaarde van de landelijke </a:t>
                      </a:r>
                      <a:r>
                        <a:rPr lang="nl-NL" sz="1600" dirty="0" err="1">
                          <a:effectLst/>
                          <a:latin typeface="Calibri"/>
                        </a:rPr>
                        <a:t>Ontdekdezorg</a:t>
                      </a:r>
                      <a:r>
                        <a:rPr lang="nl-NL" sz="1600" dirty="0">
                          <a:effectLst/>
                          <a:latin typeface="Calibri"/>
                        </a:rPr>
                        <a:t> week campagne?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rtl="0" fontAlgn="t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600" dirty="0">
                        <a:effectLst/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rtl="0" fontAlgn="t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latin typeface="Calibri"/>
                        </a:rPr>
                        <a:t>84,7%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242185"/>
                  </a:ext>
                </a:extLst>
              </a:tr>
            </a:tbl>
          </a:graphicData>
        </a:graphic>
      </p:graphicFrame>
      <p:sp>
        <p:nvSpPr>
          <p:cNvPr id="11" name="Tekstvak 10">
            <a:extLst>
              <a:ext uri="{FF2B5EF4-FFF2-40B4-BE49-F238E27FC236}">
                <a16:creationId xmlns:a16="http://schemas.microsoft.com/office/drawing/2014/main" id="{920DB11B-E268-D75D-FAC8-12B6E88DBD52}"/>
              </a:ext>
            </a:extLst>
          </p:cNvPr>
          <p:cNvSpPr txBox="1"/>
          <p:nvPr/>
        </p:nvSpPr>
        <p:spPr>
          <a:xfrm>
            <a:off x="779408" y="2004292"/>
            <a:ext cx="486464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Uit de jaarlijkse evaluatie van de </a:t>
            </a:r>
            <a:r>
              <a:rPr lang="nl-NL" sz="2000" dirty="0" err="1">
                <a:solidFill>
                  <a:schemeClr val="bg1"/>
                </a:solidFill>
              </a:rPr>
              <a:t>Ontdekdezorg</a:t>
            </a:r>
            <a:r>
              <a:rPr lang="nl-NL" sz="2000" dirty="0">
                <a:solidFill>
                  <a:schemeClr val="bg1"/>
                </a:solidFill>
              </a:rPr>
              <a:t> week bleek dat organisaties zeer tevreden waren over de campagne.</a:t>
            </a:r>
          </a:p>
          <a:p>
            <a:endParaRPr lang="nl-NL" sz="2000" dirty="0">
              <a:solidFill>
                <a:schemeClr val="bg1"/>
              </a:solidFill>
            </a:endParaRPr>
          </a:p>
          <a:p>
            <a:endParaRPr lang="nl-NL" sz="2000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</a:rPr>
              <a:t>Tegelijkertijd gaven zij met toenemende mate aan dat de doelstellingen niet werden behaald. </a:t>
            </a:r>
          </a:p>
          <a:p>
            <a:endParaRPr lang="nl-NL" sz="2000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</a:rPr>
              <a:t>Tijd voor verandering!</a:t>
            </a:r>
          </a:p>
          <a:p>
            <a:endParaRPr lang="nl-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390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564F03-0476-4E1F-9093-6FC956C5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B4F8F01-F9EB-4E05-9745-CC01626F438F}"/>
              </a:ext>
            </a:extLst>
          </p:cNvPr>
          <p:cNvSpPr/>
          <p:nvPr/>
        </p:nvSpPr>
        <p:spPr>
          <a:xfrm>
            <a:off x="61546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8BA00"/>
          </a:solidFill>
        </p:spPr>
        <p:txBody>
          <a:bodyPr wrap="square" lIns="0" tIns="0" rIns="0" bIns="0" rtlCol="0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EB5341D-1C0E-4F86-9F30-C66B492DEF49}"/>
              </a:ext>
            </a:extLst>
          </p:cNvPr>
          <p:cNvSpPr txBox="1"/>
          <p:nvPr/>
        </p:nvSpPr>
        <p:spPr>
          <a:xfrm>
            <a:off x="3543302" y="573755"/>
            <a:ext cx="7643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err="1">
                <a:solidFill>
                  <a:schemeClr val="bg1"/>
                </a:solidFill>
              </a:rPr>
              <a:t>Ontdekdezorg</a:t>
            </a:r>
            <a:r>
              <a:rPr lang="nl-NL" sz="4000" dirty="0">
                <a:solidFill>
                  <a:schemeClr val="bg1"/>
                </a:solidFill>
              </a:rPr>
              <a:t> het hele jaar door!</a:t>
            </a:r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08904A32-2A52-BD5A-50FB-309B04301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70" y="365125"/>
            <a:ext cx="2705101" cy="77288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6AABDDF-75B2-60C1-2DB6-7177445EDA4C}"/>
              </a:ext>
            </a:extLst>
          </p:cNvPr>
          <p:cNvSpPr txBox="1"/>
          <p:nvPr/>
        </p:nvSpPr>
        <p:spPr>
          <a:xfrm>
            <a:off x="649631" y="1408027"/>
            <a:ext cx="7474437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sz="2400" dirty="0">
              <a:solidFill>
                <a:srgbClr val="52C7DE"/>
              </a:solidFill>
            </a:endParaRPr>
          </a:p>
          <a:p>
            <a:pPr algn="ctr"/>
            <a:r>
              <a:rPr lang="nl-NL" sz="2800" b="1" dirty="0">
                <a:solidFill>
                  <a:schemeClr val="bg1"/>
                </a:solidFill>
              </a:rPr>
              <a:t>Doelstelling, doelgroep look en feel, en boodschap (#</a:t>
            </a:r>
            <a:r>
              <a:rPr lang="nl-NL" sz="2800" b="1" dirty="0" err="1">
                <a:solidFill>
                  <a:schemeClr val="bg1"/>
                </a:solidFill>
              </a:rPr>
              <a:t>ontdekdezorg</a:t>
            </a:r>
            <a:r>
              <a:rPr lang="nl-NL" sz="2800" b="1" dirty="0">
                <a:solidFill>
                  <a:schemeClr val="bg1"/>
                </a:solidFill>
              </a:rPr>
              <a:t>) blijven </a:t>
            </a:r>
            <a:r>
              <a:rPr lang="nl-NL" sz="2800" b="1" dirty="0" smtClean="0">
                <a:solidFill>
                  <a:schemeClr val="bg1"/>
                </a:solidFill>
              </a:rPr>
              <a:t>gelijk</a:t>
            </a:r>
            <a:endParaRPr lang="nl-NL" sz="2800" b="1" dirty="0">
              <a:solidFill>
                <a:schemeClr val="bg1"/>
              </a:solidFill>
            </a:endParaRPr>
          </a:p>
          <a:p>
            <a:pPr algn="ctr"/>
            <a:endParaRPr lang="nl-NL" sz="2400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</a:t>
            </a:r>
            <a:r>
              <a:rPr lang="nl-NL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doelgroep</a:t>
            </a:r>
            <a:r>
              <a:rPr lang="nl-NL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zijn </a:t>
            </a:r>
            <a:r>
              <a:rPr lang="nl-NL" sz="22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potentiële </a:t>
            </a:r>
            <a:r>
              <a:rPr lang="nl-NL" sz="2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zij-instromers</a:t>
            </a:r>
            <a:r>
              <a:rPr lang="nl-NL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nl-NL" sz="2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herintreders</a:t>
            </a:r>
            <a:r>
              <a:rPr lang="nl-NL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voor zorg en welzijn. </a:t>
            </a:r>
          </a:p>
          <a:p>
            <a:r>
              <a:rPr lang="nl-NL" sz="20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nl-NL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afloop van het contact door en dankzij de </a:t>
            </a:r>
            <a:r>
              <a:rPr lang="nl-NL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Ontdekdezorg</a:t>
            </a:r>
            <a:r>
              <a:rPr lang="nl-NL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campagne, is de </a:t>
            </a:r>
            <a:r>
              <a:rPr lang="nl-NL" sz="22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interesse gewekt </a:t>
            </a:r>
            <a:r>
              <a:rPr lang="nl-NL" sz="20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voor </a:t>
            </a:r>
            <a:r>
              <a:rPr lang="nl-NL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werken en leren in </a:t>
            </a:r>
            <a:r>
              <a:rPr lang="nl-NL" sz="20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zorg </a:t>
            </a:r>
            <a:r>
              <a:rPr lang="nl-NL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nl-NL" sz="20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welzijn &amp; nemen </a:t>
            </a:r>
            <a:r>
              <a:rPr lang="nl-NL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 een volgende stap. </a:t>
            </a:r>
            <a:endParaRPr lang="nl-NL" sz="2000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sz="2000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20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 </a:t>
            </a:r>
            <a:r>
              <a:rPr lang="nl-NL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zijn voldoende op de hoogte van wat </a:t>
            </a:r>
            <a:r>
              <a:rPr lang="nl-NL" sz="20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deze volgende </a:t>
            </a:r>
            <a:r>
              <a:rPr lang="nl-NL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stap zou kunnen </a:t>
            </a:r>
            <a:r>
              <a:rPr lang="nl-NL" sz="20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zijn. Bijvoorbeeld: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nl-NL" sz="20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eelname</a:t>
            </a:r>
            <a:r>
              <a:rPr lang="nl-NL" sz="2000" dirty="0" smtClean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aan een </a:t>
            </a:r>
            <a:r>
              <a:rPr lang="nl-NL" sz="20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activiteit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nl-NL" sz="20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ontact </a:t>
            </a:r>
            <a:r>
              <a:rPr lang="nl-NL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 </a:t>
            </a:r>
            <a:r>
              <a:rPr lang="nl-NL" sz="20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werkgevers- </a:t>
            </a:r>
            <a:r>
              <a:rPr lang="nl-NL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deelnemende organisaties </a:t>
            </a:r>
            <a:endParaRPr lang="nl-NL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nl-NL" sz="20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riëntatie </a:t>
            </a:r>
            <a:r>
              <a:rPr lang="nl-NL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 onderwijsmogelijkheden, stage </a:t>
            </a:r>
            <a:r>
              <a:rPr lang="nl-NL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</a:t>
            </a:r>
            <a:r>
              <a:rPr lang="nl-NL" sz="20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leerwerk </a:t>
            </a:r>
            <a:r>
              <a:rPr lang="nl-NL" sz="20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plekken</a:t>
            </a:r>
            <a:r>
              <a:rPr lang="nl-NL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nl-NL" sz="2400" dirty="0">
              <a:solidFill>
                <a:schemeClr val="bg1"/>
              </a:solidFill>
            </a:endParaRPr>
          </a:p>
          <a:p>
            <a:endParaRPr lang="nl-NL" sz="2200" dirty="0">
              <a:solidFill>
                <a:schemeClr val="bg1"/>
              </a:solidFill>
              <a:latin typeface="Calibri"/>
              <a:cs typeface="Times New Roman"/>
            </a:endParaRPr>
          </a:p>
          <a:p>
            <a:endParaRPr lang="nl-NL" sz="2400" dirty="0">
              <a:solidFill>
                <a:schemeClr val="bg1"/>
              </a:solidFill>
            </a:endParaRPr>
          </a:p>
        </p:txBody>
      </p:sp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D796BD09-6825-D031-907D-ED0ED6976C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69" y="2055813"/>
            <a:ext cx="3692185" cy="369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94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8FAC19-B805-4B40-B207-FE677EB10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E6560EB5-FD80-4E2C-A518-74C01C5EA4B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886805" h="9223375">
                <a:moveTo>
                  <a:pt x="0" y="0"/>
                </a:moveTo>
                <a:lnTo>
                  <a:pt x="18886380" y="0"/>
                </a:lnTo>
                <a:lnTo>
                  <a:pt x="18886380" y="9222832"/>
                </a:lnTo>
                <a:lnTo>
                  <a:pt x="0" y="9222832"/>
                </a:lnTo>
                <a:lnTo>
                  <a:pt x="0" y="0"/>
                </a:lnTo>
                <a:close/>
              </a:path>
            </a:pathLst>
          </a:custGeom>
          <a:solidFill>
            <a:srgbClr val="E79295"/>
          </a:solidFill>
        </p:spPr>
        <p:txBody>
          <a:bodyPr wrap="square" lIns="0" tIns="0" rIns="0" bIns="0" rtlCol="0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561B60B-B12A-4904-821C-9926FF825852}"/>
              </a:ext>
            </a:extLst>
          </p:cNvPr>
          <p:cNvSpPr txBox="1"/>
          <p:nvPr/>
        </p:nvSpPr>
        <p:spPr>
          <a:xfrm>
            <a:off x="3336878" y="434603"/>
            <a:ext cx="8503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</a:rPr>
              <a:t>Van </a:t>
            </a:r>
            <a:r>
              <a:rPr lang="nl-NL" sz="3600" dirty="0" err="1">
                <a:solidFill>
                  <a:schemeClr val="bg1"/>
                </a:solidFill>
              </a:rPr>
              <a:t>Ontdekdezorg</a:t>
            </a:r>
            <a:r>
              <a:rPr lang="nl-NL" sz="3600" dirty="0">
                <a:solidFill>
                  <a:schemeClr val="bg1"/>
                </a:solidFill>
              </a:rPr>
              <a:t> week naar </a:t>
            </a:r>
            <a:r>
              <a:rPr lang="nl-NL" sz="3600" dirty="0" err="1">
                <a:solidFill>
                  <a:schemeClr val="bg1"/>
                </a:solidFill>
              </a:rPr>
              <a:t>Ontdekdezorg</a:t>
            </a:r>
            <a:endParaRPr lang="nl-NL" sz="3600" dirty="0">
              <a:solidFill>
                <a:schemeClr val="bg1"/>
              </a:solidFill>
            </a:endParaRPr>
          </a:p>
        </p:txBody>
      </p:sp>
      <p:pic>
        <p:nvPicPr>
          <p:cNvPr id="10" name="Tijdelijke aanduiding voor inhoud 9" descr="Afbeelding met tekst&#10;&#10;Automatisch gegenereerde beschrijving">
            <a:extLst>
              <a:ext uri="{FF2B5EF4-FFF2-40B4-BE49-F238E27FC236}">
                <a16:creationId xmlns:a16="http://schemas.microsoft.com/office/drawing/2014/main" id="{92E92307-A100-C382-AB7B-AEC5B174A9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91" y="340870"/>
            <a:ext cx="2805666" cy="801619"/>
          </a:xfr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F3D3D29-B2DF-6499-8A37-44DA19EA95D8}"/>
              </a:ext>
            </a:extLst>
          </p:cNvPr>
          <p:cNvSpPr txBox="1"/>
          <p:nvPr/>
        </p:nvSpPr>
        <p:spPr>
          <a:xfrm>
            <a:off x="1417529" y="1690688"/>
            <a:ext cx="9356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solidFill>
                  <a:schemeClr val="bg1"/>
                </a:solidFill>
              </a:rPr>
              <a:t>AIDA-model: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2F67F72-600F-B4B1-60B3-CDBDF37554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815779"/>
            <a:ext cx="7772400" cy="268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11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A3DD78-CDB0-4C46-AC8E-AC59ECAA7B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BD6D9F0-597D-4754-BE18-8B2FB80274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12E15B1-324A-4974-B933-F86708605F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9441795" h="10486390">
                <a:moveTo>
                  <a:pt x="0" y="0"/>
                </a:moveTo>
                <a:lnTo>
                  <a:pt x="19441234" y="0"/>
                </a:lnTo>
                <a:lnTo>
                  <a:pt x="19441234" y="10486274"/>
                </a:lnTo>
                <a:lnTo>
                  <a:pt x="0" y="10486274"/>
                </a:lnTo>
                <a:lnTo>
                  <a:pt x="0" y="0"/>
                </a:lnTo>
                <a:close/>
              </a:path>
            </a:pathLst>
          </a:custGeom>
          <a:solidFill>
            <a:srgbClr val="6FC2D8"/>
          </a:solidFill>
        </p:spPr>
        <p:txBody>
          <a:bodyPr wrap="square" lIns="0" tIns="0" rIns="0" bIns="0" rtlCol="0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400" dirty="0">
              <a:solidFill>
                <a:schemeClr val="bg1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7BD98D2-5F04-4987-89D7-6C17142C988B}"/>
              </a:ext>
            </a:extLst>
          </p:cNvPr>
          <p:cNvSpPr txBox="1"/>
          <p:nvPr/>
        </p:nvSpPr>
        <p:spPr>
          <a:xfrm>
            <a:off x="3932299" y="439528"/>
            <a:ext cx="6372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</a:rPr>
              <a:t>Bouwstenen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957EB4E-27E8-6CDF-F206-AA3E1B6AF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99" y="322402"/>
            <a:ext cx="2799860" cy="79996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20433C5-2FDF-B195-633F-7880FDB2887E}"/>
              </a:ext>
            </a:extLst>
          </p:cNvPr>
          <p:cNvSpPr txBox="1"/>
          <p:nvPr/>
        </p:nvSpPr>
        <p:spPr>
          <a:xfrm>
            <a:off x="613775" y="1617158"/>
            <a:ext cx="7227518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nl-NL" sz="20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Er is sprake van een</a:t>
            </a:r>
            <a:r>
              <a:rPr lang="nl-NL" sz="2200" b="1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 doorlopende landelijke communicatie </a:t>
            </a:r>
            <a:r>
              <a:rPr lang="nl-NL" sz="20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(er wordt goed gekeken in welke maanden) (80% focus op communicatie, 20% op evenement)</a:t>
            </a:r>
          </a:p>
          <a:p>
            <a:pPr marL="342900" lvl="0" indent="-342900">
              <a:buFont typeface="+mj-lt"/>
              <a:buAutoNum type="arabicPeriod"/>
            </a:pPr>
            <a:r>
              <a:rPr lang="nl-NL" sz="20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Er zijn </a:t>
            </a:r>
            <a:r>
              <a:rPr lang="nl-NL" sz="2200" b="1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meerdere piekmomenten </a:t>
            </a:r>
            <a:r>
              <a:rPr lang="nl-NL" sz="20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in de campagne.</a:t>
            </a:r>
          </a:p>
          <a:p>
            <a:pPr marL="342900" lvl="0" indent="-342900">
              <a:buFont typeface="+mj-lt"/>
              <a:buAutoNum type="arabicPeriod"/>
            </a:pPr>
            <a:r>
              <a:rPr lang="nl-NL" sz="20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Het nieuwe concept is </a:t>
            </a:r>
            <a:r>
              <a:rPr lang="nl-NL" sz="2200" b="1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niet afhankelijk </a:t>
            </a:r>
            <a:r>
              <a:rPr lang="nl-NL" sz="2000" b="1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van de </a:t>
            </a:r>
            <a:r>
              <a:rPr lang="nl-NL" sz="2200" b="1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landelijke Ik Zorg campagne</a:t>
            </a:r>
            <a:r>
              <a:rPr lang="nl-NL" sz="20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. </a:t>
            </a:r>
          </a:p>
          <a:p>
            <a:pPr marL="342900" lvl="0" indent="-342900">
              <a:buFont typeface="+mj-lt"/>
              <a:buAutoNum type="arabicPeriod"/>
            </a:pPr>
            <a:r>
              <a:rPr lang="nl-NL" sz="20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Wat al </a:t>
            </a:r>
            <a:r>
              <a:rPr lang="nl-NL" sz="2200" b="1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in de regio </a:t>
            </a:r>
            <a:r>
              <a:rPr lang="nl-NL" sz="20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gebeurt, moet ondersteund worden met </a:t>
            </a:r>
            <a:r>
              <a:rPr lang="nl-NL" sz="2200" b="1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doorlopende communicatie</a:t>
            </a:r>
            <a:r>
              <a:rPr lang="nl-NL" sz="20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.</a:t>
            </a:r>
          </a:p>
          <a:p>
            <a:pPr marL="342900" lvl="0" indent="-342900">
              <a:buFont typeface="+mj-lt"/>
              <a:buAutoNum type="arabicPeriod"/>
            </a:pPr>
            <a:r>
              <a:rPr lang="nl-NL" sz="20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Er wordt een </a:t>
            </a:r>
            <a:r>
              <a:rPr lang="nl-NL" sz="2200" b="1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koppeling </a:t>
            </a:r>
            <a:r>
              <a:rPr lang="nl-NL" sz="20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gemaakt met de </a:t>
            </a:r>
            <a:r>
              <a:rPr lang="nl-NL" sz="2000" b="1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‘</a:t>
            </a:r>
            <a:r>
              <a:rPr lang="nl-NL" sz="2200" b="1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Kom zorgen dan’ campagne</a:t>
            </a:r>
            <a:r>
              <a:rPr lang="nl-NL" sz="20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, maar het loopt niet tegelijk en wordt niet samengevoegd. </a:t>
            </a:r>
          </a:p>
          <a:p>
            <a:endParaRPr lang="nl-NL" dirty="0"/>
          </a:p>
        </p:txBody>
      </p:sp>
      <p:pic>
        <p:nvPicPr>
          <p:cNvPr id="8" name="Picture 2" descr="Afbeelding met tekst, persoon&#10;&#10;Automatisch gegenereerde beschrijving">
            <a:extLst>
              <a:ext uri="{FF2B5EF4-FFF2-40B4-BE49-F238E27FC236}">
                <a16:creationId xmlns:a16="http://schemas.microsoft.com/office/drawing/2014/main" id="{AA5157A4-F0D6-695B-C335-1A404CE2B5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5367" r="15367"/>
          <a:stretch/>
        </p:blipFill>
        <p:spPr bwMode="auto"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751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564F03-0476-4E1F-9093-6FC956C5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B4F8F01-F9EB-4E05-9745-CC01626F43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8BA00"/>
          </a:solidFill>
        </p:spPr>
        <p:txBody>
          <a:bodyPr wrap="square" lIns="0" tIns="0" rIns="0" bIns="0" rtlCol="0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EB5341D-1C0E-4F86-9F30-C66B492DEF49}"/>
              </a:ext>
            </a:extLst>
          </p:cNvPr>
          <p:cNvSpPr txBox="1"/>
          <p:nvPr/>
        </p:nvSpPr>
        <p:spPr>
          <a:xfrm>
            <a:off x="4142668" y="673963"/>
            <a:ext cx="6981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</a:rPr>
              <a:t>Communicatiemiddelen</a:t>
            </a:r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08904A32-2A52-BD5A-50FB-309B04301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70" y="365125"/>
            <a:ext cx="2705101" cy="77288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4AD6A37-4F09-06B0-8F85-68DA58CFE5E6}"/>
              </a:ext>
            </a:extLst>
          </p:cNvPr>
          <p:cNvSpPr txBox="1"/>
          <p:nvPr/>
        </p:nvSpPr>
        <p:spPr>
          <a:xfrm>
            <a:off x="538619" y="1853852"/>
            <a:ext cx="98454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nl-NL" sz="2400" dirty="0">
                <a:solidFill>
                  <a:schemeClr val="bg1"/>
                </a:solidFill>
              </a:rPr>
              <a:t>Website</a:t>
            </a:r>
          </a:p>
          <a:p>
            <a:pPr marL="342900" indent="-342900">
              <a:buAutoNum type="arabicPeriod"/>
            </a:pPr>
            <a:r>
              <a:rPr lang="nl-NL" sz="2400" dirty="0">
                <a:solidFill>
                  <a:schemeClr val="bg1"/>
                </a:solidFill>
              </a:rPr>
              <a:t>Doorlopende (online) communicatie campagne</a:t>
            </a:r>
          </a:p>
          <a:p>
            <a:pPr marL="342900" indent="-342900">
              <a:buAutoNum type="arabicPeriod"/>
            </a:pPr>
            <a:r>
              <a:rPr lang="nl-NL" sz="2400" dirty="0">
                <a:solidFill>
                  <a:schemeClr val="bg1"/>
                </a:solidFill>
              </a:rPr>
              <a:t>Ondersteuningsperiodes</a:t>
            </a:r>
          </a:p>
          <a:p>
            <a:pPr marL="342900" indent="-342900">
              <a:buAutoNum type="arabicPeriod"/>
            </a:pPr>
            <a:r>
              <a:rPr lang="nl-NL" sz="2400" dirty="0">
                <a:solidFill>
                  <a:schemeClr val="bg1"/>
                </a:solidFill>
              </a:rPr>
              <a:t>Toolkit</a:t>
            </a:r>
          </a:p>
        </p:txBody>
      </p:sp>
      <p:pic>
        <p:nvPicPr>
          <p:cNvPr id="8" name="Picture 2" descr="Afbeelding met persoon&#10;&#10;Automatisch gegenereerde beschrijving">
            <a:extLst>
              <a:ext uri="{FF2B5EF4-FFF2-40B4-BE49-F238E27FC236}">
                <a16:creationId xmlns:a16="http://schemas.microsoft.com/office/drawing/2014/main" id="{B9DDF7F0-561B-61E4-6DB1-943361549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5367" r="15367"/>
          <a:stretch/>
        </p:blipFill>
        <p:spPr bwMode="auto"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14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8FAC19-B805-4B40-B207-FE677EB10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E6560EB5-FD80-4E2C-A518-74C01C5EA4B4}"/>
              </a:ext>
            </a:extLst>
          </p:cNvPr>
          <p:cNvSpPr/>
          <p:nvPr/>
        </p:nvSpPr>
        <p:spPr>
          <a:xfrm>
            <a:off x="127030" y="149469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886805" h="9223375">
                <a:moveTo>
                  <a:pt x="0" y="0"/>
                </a:moveTo>
                <a:lnTo>
                  <a:pt x="18886380" y="0"/>
                </a:lnTo>
                <a:lnTo>
                  <a:pt x="18886380" y="9222832"/>
                </a:lnTo>
                <a:lnTo>
                  <a:pt x="0" y="9222832"/>
                </a:lnTo>
                <a:lnTo>
                  <a:pt x="0" y="0"/>
                </a:lnTo>
                <a:close/>
              </a:path>
            </a:pathLst>
          </a:custGeom>
          <a:solidFill>
            <a:srgbClr val="E79295"/>
          </a:solidFill>
        </p:spPr>
        <p:txBody>
          <a:bodyPr wrap="square" lIns="0" tIns="0" rIns="0" bIns="0" rtlCol="0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561B60B-B12A-4904-821C-9926FF825852}"/>
              </a:ext>
            </a:extLst>
          </p:cNvPr>
          <p:cNvSpPr txBox="1"/>
          <p:nvPr/>
        </p:nvSpPr>
        <p:spPr>
          <a:xfrm>
            <a:off x="3336878" y="434603"/>
            <a:ext cx="8503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</a:rPr>
              <a:t>1. Website: </a:t>
            </a:r>
            <a:r>
              <a:rPr lang="nl-NL" sz="4000" dirty="0" err="1">
                <a:solidFill>
                  <a:schemeClr val="bg1"/>
                </a:solidFill>
              </a:rPr>
              <a:t>www.ontdekdezorg.nu</a:t>
            </a:r>
            <a:endParaRPr lang="nl-NL" sz="4000" dirty="0">
              <a:solidFill>
                <a:schemeClr val="bg1"/>
              </a:solidFill>
            </a:endParaRPr>
          </a:p>
        </p:txBody>
      </p:sp>
      <p:pic>
        <p:nvPicPr>
          <p:cNvPr id="10" name="Tijdelijke aanduiding voor inhoud 9" descr="Afbeelding met tekst&#10;&#10;Automatisch gegenereerde beschrijving">
            <a:extLst>
              <a:ext uri="{FF2B5EF4-FFF2-40B4-BE49-F238E27FC236}">
                <a16:creationId xmlns:a16="http://schemas.microsoft.com/office/drawing/2014/main" id="{92E92307-A100-C382-AB7B-AEC5B174A9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91" y="340870"/>
            <a:ext cx="2805666" cy="801619"/>
          </a:xfr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98959C1-9013-B4EE-A9D4-23F01F13C54E}"/>
              </a:ext>
            </a:extLst>
          </p:cNvPr>
          <p:cNvSpPr txBox="1"/>
          <p:nvPr/>
        </p:nvSpPr>
        <p:spPr>
          <a:xfrm>
            <a:off x="587079" y="2346847"/>
            <a:ext cx="487564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Vanaf de website wordt door middel van een landkaart en postcode zoeker direct doorverwezen naar een </a:t>
            </a:r>
            <a:r>
              <a:rPr lang="nl-NL" sz="2200" b="1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landingspagina</a:t>
            </a:r>
            <a:r>
              <a:rPr lang="nl-NL" sz="2000" dirty="0">
                <a:solidFill>
                  <a:schemeClr val="bg1"/>
                </a:solidFill>
              </a:rPr>
              <a:t> over </a:t>
            </a:r>
            <a:r>
              <a:rPr lang="nl-NL" sz="2000" dirty="0" err="1" smtClean="0">
                <a:solidFill>
                  <a:schemeClr val="bg1"/>
                </a:solidFill>
              </a:rPr>
              <a:t>O</a:t>
            </a:r>
            <a:r>
              <a:rPr lang="nl-NL" sz="2000" dirty="0" err="1" smtClean="0">
                <a:solidFill>
                  <a:schemeClr val="bg1"/>
                </a:solidFill>
              </a:rPr>
              <a:t>ntdekdezorg</a:t>
            </a:r>
            <a:r>
              <a:rPr lang="nl-NL" sz="2000" dirty="0" smtClean="0">
                <a:solidFill>
                  <a:schemeClr val="bg1"/>
                </a:solidFill>
              </a:rPr>
              <a:t> op: </a:t>
            </a:r>
            <a:endParaRPr lang="nl-NL" sz="2000" dirty="0">
              <a:solidFill>
                <a:schemeClr val="bg1"/>
              </a:solidFill>
            </a:endParaRPr>
          </a:p>
          <a:p>
            <a:endParaRPr lang="nl-NL" sz="2000" dirty="0" smtClean="0">
              <a:solidFill>
                <a:schemeClr val="bg1"/>
              </a:solidFill>
            </a:endParaRPr>
          </a:p>
          <a:p>
            <a:endParaRPr lang="nl-NL" sz="2000" dirty="0">
              <a:solidFill>
                <a:schemeClr val="bg1"/>
              </a:solidFill>
            </a:endParaRPr>
          </a:p>
          <a:p>
            <a:endParaRPr lang="nl-NL" sz="2000" dirty="0" smtClean="0">
              <a:solidFill>
                <a:schemeClr val="bg1"/>
              </a:solidFill>
            </a:endParaRPr>
          </a:p>
          <a:p>
            <a:endParaRPr lang="nl-NL" sz="2000" dirty="0" smtClean="0">
              <a:solidFill>
                <a:schemeClr val="bg1"/>
              </a:solidFill>
            </a:endParaRPr>
          </a:p>
          <a:p>
            <a:r>
              <a:rPr lang="nl-NL" sz="2000" dirty="0" smtClean="0">
                <a:solidFill>
                  <a:schemeClr val="bg1"/>
                </a:solidFill>
              </a:rPr>
              <a:t>Daarnaast </a:t>
            </a:r>
            <a:r>
              <a:rPr lang="nl-NL" sz="2000" dirty="0">
                <a:solidFill>
                  <a:schemeClr val="bg1"/>
                </a:solidFill>
              </a:rPr>
              <a:t>is er </a:t>
            </a:r>
            <a:r>
              <a:rPr lang="nl-NL" sz="2200" b="1" dirty="0">
                <a:solidFill>
                  <a:schemeClr val="bg1"/>
                </a:solidFill>
              </a:rPr>
              <a:t>algemene informatie </a:t>
            </a:r>
            <a:r>
              <a:rPr lang="nl-NL" sz="2000" dirty="0">
                <a:solidFill>
                  <a:schemeClr val="bg1"/>
                </a:solidFill>
              </a:rPr>
              <a:t>te vinden over </a:t>
            </a:r>
            <a:r>
              <a:rPr lang="nl-NL" sz="2200" b="1" dirty="0">
                <a:solidFill>
                  <a:schemeClr val="bg1"/>
                </a:solidFill>
              </a:rPr>
              <a:t>werken en leren in zorg en welzijn</a:t>
            </a:r>
            <a:r>
              <a:rPr lang="nl-NL" sz="2000" dirty="0">
                <a:solidFill>
                  <a:schemeClr val="bg1"/>
                </a:solidFill>
              </a:rPr>
              <a:t>. Ook de landelijke activiteiten zijn via deze website te vinden.</a:t>
            </a:r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77067593-904C-C5F7-B46D-FCB00E7378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30" y="2459504"/>
            <a:ext cx="5617779" cy="263700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763334"/>
            <a:ext cx="3515625" cy="63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42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564F03-0476-4E1F-9093-6FC956C5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B4F8F01-F9EB-4E05-9745-CC01626F438F}"/>
              </a:ext>
            </a:extLst>
          </p:cNvPr>
          <p:cNvSpPr/>
          <p:nvPr/>
        </p:nvSpPr>
        <p:spPr>
          <a:xfrm>
            <a:off x="0" y="61546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8BA00"/>
          </a:solidFill>
        </p:spPr>
        <p:txBody>
          <a:bodyPr wrap="square" lIns="0" tIns="0" rIns="0" bIns="0" rtlCol="0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EB5341D-1C0E-4F86-9F30-C66B492DEF49}"/>
              </a:ext>
            </a:extLst>
          </p:cNvPr>
          <p:cNvSpPr txBox="1"/>
          <p:nvPr/>
        </p:nvSpPr>
        <p:spPr>
          <a:xfrm>
            <a:off x="3147646" y="430125"/>
            <a:ext cx="8806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</a:rPr>
              <a:t>2. Doorlopende communicatie campagne</a:t>
            </a:r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08904A32-2A52-BD5A-50FB-309B04301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70" y="365125"/>
            <a:ext cx="2705101" cy="77288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2CDCC0D-FB5D-DF93-705E-0B6E555DBF6C}"/>
              </a:ext>
            </a:extLst>
          </p:cNvPr>
          <p:cNvSpPr txBox="1"/>
          <p:nvPr/>
        </p:nvSpPr>
        <p:spPr>
          <a:xfrm>
            <a:off x="339708" y="2415960"/>
            <a:ext cx="63514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>
                <a:solidFill>
                  <a:schemeClr val="bg1"/>
                </a:solidFill>
              </a:rPr>
              <a:t>Ontdekdezorg</a:t>
            </a:r>
            <a:r>
              <a:rPr lang="nl-NL" sz="2400" dirty="0">
                <a:solidFill>
                  <a:schemeClr val="bg1"/>
                </a:solidFill>
              </a:rPr>
              <a:t> is online doorlopend aanwezig met content op de </a:t>
            </a:r>
            <a:r>
              <a:rPr lang="nl-NL" sz="2600" b="1" dirty="0" err="1">
                <a:solidFill>
                  <a:schemeClr val="bg1"/>
                </a:solidFill>
              </a:rPr>
              <a:t>social</a:t>
            </a:r>
            <a:r>
              <a:rPr lang="nl-NL" sz="2600" b="1" dirty="0">
                <a:solidFill>
                  <a:schemeClr val="bg1"/>
                </a:solidFill>
              </a:rPr>
              <a:t> media </a:t>
            </a:r>
            <a:r>
              <a:rPr lang="nl-NL" sz="2400" dirty="0">
                <a:solidFill>
                  <a:schemeClr val="bg1"/>
                </a:solidFill>
              </a:rPr>
              <a:t>kanalen.</a:t>
            </a:r>
          </a:p>
          <a:p>
            <a:endParaRPr lang="nl-NL" sz="2400" dirty="0">
              <a:solidFill>
                <a:schemeClr val="bg1"/>
              </a:solidFill>
            </a:endParaRPr>
          </a:p>
          <a:p>
            <a:r>
              <a:rPr lang="nl-NL" sz="2400" dirty="0">
                <a:solidFill>
                  <a:schemeClr val="bg1"/>
                </a:solidFill>
              </a:rPr>
              <a:t>Daarnaast wordt rond de ondersteuningsperiodes </a:t>
            </a:r>
            <a:r>
              <a:rPr lang="nl-NL" sz="2600" b="1" dirty="0">
                <a:solidFill>
                  <a:schemeClr val="bg1"/>
                </a:solidFill>
              </a:rPr>
              <a:t>marketingbudget</a:t>
            </a:r>
            <a:r>
              <a:rPr lang="nl-NL" sz="2400" dirty="0">
                <a:solidFill>
                  <a:schemeClr val="bg1"/>
                </a:solidFill>
              </a:rPr>
              <a:t> ingezet. </a:t>
            </a:r>
            <a:endParaRPr lang="nl-NL" sz="2400" dirty="0" smtClean="0">
              <a:solidFill>
                <a:schemeClr val="bg1"/>
              </a:solidFill>
            </a:endParaRPr>
          </a:p>
          <a:p>
            <a:r>
              <a:rPr lang="nl-NL" sz="2400" dirty="0" smtClean="0">
                <a:solidFill>
                  <a:schemeClr val="bg1"/>
                </a:solidFill>
              </a:rPr>
              <a:t>We </a:t>
            </a:r>
            <a:r>
              <a:rPr lang="nl-NL" sz="2400" dirty="0">
                <a:solidFill>
                  <a:schemeClr val="bg1"/>
                </a:solidFill>
              </a:rPr>
              <a:t>adverteren met de #</a:t>
            </a:r>
            <a:r>
              <a:rPr lang="nl-NL" sz="2400" dirty="0" err="1">
                <a:solidFill>
                  <a:schemeClr val="bg1"/>
                </a:solidFill>
              </a:rPr>
              <a:t>ontdekdezorg</a:t>
            </a:r>
            <a:r>
              <a:rPr lang="nl-NL" sz="2400" dirty="0">
                <a:solidFill>
                  <a:schemeClr val="bg1"/>
                </a:solidFill>
              </a:rPr>
              <a:t> video’s die eerder ook voor de </a:t>
            </a:r>
            <a:r>
              <a:rPr lang="nl-NL" sz="2400" dirty="0" err="1">
                <a:solidFill>
                  <a:schemeClr val="bg1"/>
                </a:solidFill>
              </a:rPr>
              <a:t>Ontdekdezorg</a:t>
            </a:r>
            <a:r>
              <a:rPr lang="nl-NL" sz="2400" dirty="0">
                <a:solidFill>
                  <a:schemeClr val="bg1"/>
                </a:solidFill>
              </a:rPr>
              <a:t> week werden ingezet. </a:t>
            </a:r>
          </a:p>
        </p:txBody>
      </p:sp>
      <p:pic>
        <p:nvPicPr>
          <p:cNvPr id="9" name="Afbeelding 8" descr="Afbeelding met binnen, muur, persoon, ziekenhuiskamer&#10;&#10;Automatisch gegenereerde beschrijving">
            <a:extLst>
              <a:ext uri="{FF2B5EF4-FFF2-40B4-BE49-F238E27FC236}">
                <a16:creationId xmlns:a16="http://schemas.microsoft.com/office/drawing/2014/main" id="{F0345960-5E03-D426-C948-54CA54C9E9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444" y="1460883"/>
            <a:ext cx="3378271" cy="1737559"/>
          </a:xfrm>
          <a:prstGeom prst="rect">
            <a:avLst/>
          </a:prstGeom>
        </p:spPr>
      </p:pic>
      <p:pic>
        <p:nvPicPr>
          <p:cNvPr id="11" name="Afbeelding 10" descr="Afbeelding met tekst, auto, weg, vrachtwagen&#10;&#10;Automatisch gegenereerde beschrijving">
            <a:extLst>
              <a:ext uri="{FF2B5EF4-FFF2-40B4-BE49-F238E27FC236}">
                <a16:creationId xmlns:a16="http://schemas.microsoft.com/office/drawing/2014/main" id="{40476947-1F40-8069-6D40-D41CB2F78E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784" y="2918943"/>
            <a:ext cx="3572239" cy="1823993"/>
          </a:xfrm>
          <a:prstGeom prst="rect">
            <a:avLst/>
          </a:prstGeom>
        </p:spPr>
      </p:pic>
      <p:pic>
        <p:nvPicPr>
          <p:cNvPr id="13" name="Afbeelding 12" descr="Afbeelding met tekst, binnen, persoon&#10;&#10;Automatisch gegenereerde beschrijving">
            <a:extLst>
              <a:ext uri="{FF2B5EF4-FFF2-40B4-BE49-F238E27FC236}">
                <a16:creationId xmlns:a16="http://schemas.microsoft.com/office/drawing/2014/main" id="{B2434244-F434-C76D-441B-25AAD10706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046" y="4568283"/>
            <a:ext cx="3634661" cy="186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7027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9CBD86D65F5A4B9614FF6AD8F4F42F" ma:contentTypeVersion="13" ma:contentTypeDescription="Een nieuw document maken." ma:contentTypeScope="" ma:versionID="3718b8372f53f4366395f8bbe5c9cb33">
  <xsd:schema xmlns:xsd="http://www.w3.org/2001/XMLSchema" xmlns:xs="http://www.w3.org/2001/XMLSchema" xmlns:p="http://schemas.microsoft.com/office/2006/metadata/properties" xmlns:ns2="43c53462-6797-4bda-b315-cac813886573" xmlns:ns3="da013189-2b80-47db-a288-19853721f028" targetNamespace="http://schemas.microsoft.com/office/2006/metadata/properties" ma:root="true" ma:fieldsID="b1486aa724909abeb20df32bc604ba9a" ns2:_="" ns3:_="">
    <xsd:import namespace="43c53462-6797-4bda-b315-cac813886573"/>
    <xsd:import namespace="da013189-2b80-47db-a288-19853721f0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c53462-6797-4bda-b315-cac8138865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013189-2b80-47db-a288-19853721f02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F02F8B3-9672-4973-9845-642739126D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7FE660-9E69-4C17-A6C1-FDED1BFEA596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43c53462-6797-4bda-b315-cac813886573"/>
    <ds:schemaRef ds:uri="da013189-2b80-47db-a288-19853721f028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510D565-DBA5-4239-8C27-1861B1181E7B}">
  <ds:schemaRefs>
    <ds:schemaRef ds:uri="43c53462-6797-4bda-b315-cac813886573"/>
    <ds:schemaRef ds:uri="da013189-2b80-47db-a288-19853721f02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979</TotalTime>
  <Words>1057</Words>
  <Application>Microsoft Office PowerPoint</Application>
  <PresentationFormat>Breedbeeld</PresentationFormat>
  <Paragraphs>166</Paragraphs>
  <Slides>19</Slides>
  <Notes>12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Wingdings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Coco Heitink</dc:creator>
  <cp:lastModifiedBy>Cathy Ligtenberg</cp:lastModifiedBy>
  <cp:revision>57</cp:revision>
  <dcterms:created xsi:type="dcterms:W3CDTF">2020-09-10T06:11:25Z</dcterms:created>
  <dcterms:modified xsi:type="dcterms:W3CDTF">2023-01-20T10:00:27Z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0x010100079CBD86D65F5A4B9614FF6AD8F4F42F</vt:lpwstr>
  </property>
</Properties>
</file>